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4630400" cy="8229600"/>
  <p:notesSz cx="8229600" cy="14630400"/>
  <p:embeddedFontLst>
    <p:embeddedFont>
      <p:font typeface="Bodoni MT" pitchFamily="18" charset="0"/>
      <p:regular r:id="rId10"/>
      <p:bold r:id="rId11"/>
      <p:italic r:id="rId12"/>
      <p:boldItalic r:id="rId13"/>
    </p:embeddedFont>
    <p:embeddedFont>
      <p:font typeface="Fraunces Extra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Nobile" charset="0"/>
      <p:regular r:id="rId19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-474" y="-1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v.ikc@tax.gov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240" y="2479040"/>
            <a:ext cx="6573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Податковий</a:t>
            </a:r>
            <a:r>
              <a:rPr lang="en-US" sz="8000" b="1" dirty="0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8000" b="1" dirty="0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8000" b="1" dirty="0" err="1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борг</a:t>
            </a:r>
            <a:r>
              <a:rPr lang="en-US" sz="8000" b="1" dirty="0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: </a:t>
            </a:r>
            <a:endParaRPr lang="en-US" sz="8000" b="1" dirty="0" smtClean="0">
              <a:solidFill>
                <a:srgbClr val="3B4540"/>
              </a:solidFill>
              <a:latin typeface="Bodoni MT" pitchFamily="18" charset="0"/>
              <a:ea typeface="Fraunces Extra Bold" pitchFamily="34" charset="-122"/>
              <a:cs typeface="Fraunces Extra Bold" pitchFamily="34" charset="-120"/>
            </a:endParaRPr>
          </a:p>
          <a:p>
            <a:pPr algn="ctr"/>
            <a:r>
              <a:rPr lang="uk-UA" sz="8000" b="1" dirty="0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к</a:t>
            </a:r>
            <a:r>
              <a:rPr lang="en-US" sz="8000" b="1" dirty="0" err="1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лючові</a:t>
            </a:r>
            <a:r>
              <a:rPr lang="en-US" sz="8000" b="1" dirty="0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8000" b="1" dirty="0" err="1" smtClean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аспекти</a:t>
            </a:r>
            <a:endParaRPr lang="en-US" sz="8000" dirty="0">
              <a:latin typeface="Bodoni MT" pitchFamily="18" charset="0"/>
            </a:endParaRPr>
          </a:p>
        </p:txBody>
      </p:sp>
      <p:sp>
        <p:nvSpPr>
          <p:cNvPr id="1028" name="AutoShape 4" descr="data:image/jpeg;base64,/9j/4AAQSkZJRgABAQAAAQABAAD/2wCEAAkGBxMSEhUSEhIVFhUWFhcWFxcXFhcXFhgYFhgXFhcWGRcYHSggGRolHRYVITEhJSkrLi4uFx8zODMuNygtLi0BCgoKDg0OGxAQGy0lICYtLS0tLS8tLS0tLS0tLS0tLS0tLS0tLy0tLS0tLS0tLS0tLS0tLS0tLS0tLS0tLS0tLf/AABEIALcBEwMBIgACEQEDEQH/xAAcAAAABwEBAAAAAAAAAAAAAAAAAQIDBAUGBwj/xABHEAABAgQDBQQHBAcHAwUAAAABAhEAAwQhEjFBBQZRYXETIoGRMkJSobHB0QcUYvAWIzNTcpLhQ4KDorLC8RWT0iQ0Y3OU/8QAGQEAAgMBAAAAAAAAAAAAAAAAAAECAwQF/8QAKhEAAgICAQQCAQQCAwAAAAAAAAECEQMhEgQTMUEiUXEFMmGhFIEVI5H/2gAMAwEAAhEDEQA/AK9MPJEMoh9AilkUOoEPoENIEPoiDJC0iLKkoe8nGwe7G9h7beim2sQqZeFQUzsevuNjEyrnrJOI53tZ3AZzxy5MchGfNNxWi7FBSex6fRpJBSuWlwO7iWq7tYhJs8Lp9jqWHC5Wjd7N7WYGK+XWJUnCWfIWy5XGd/yxi42Og3dvSzZT2b5eY5iKY55FrwxI8/ZE1CglSc8iD3bZ3h5ew5oD9z+cfOLyTM7SQknRQN20seesN7TmHFhGos2bu4B91szFrzNKyvtLwUC9mzU3MtTcQHHmIjgRptnS1JN2D82A1+tjk2cTKynlzB30g2zFlcHBHXpE4ZbWyMsdeDGxP2SnvE8m8/8AiG66k7NZS7jMHiD+T5Q/s+yVHn8B/WJ5H8LH08bypC6xbRnamaFEgeKTnGjnBxm0Ue1aJCxf0hkQWI8RHPaflHehpUUEylWFYksORidsWhVPmgrSAmWxUXz4J8W8ooNpTqmUoJB7UEgAZEklgHjpNHTiTLSgZs6jxVreHVKyDl6FqqWMTJdWDZ4qpiohTJ5GsQTaG0maCbXDjESbW84ofvnOG5k1RZotTbI8Ui1n1oiIqfivERYt7oaqdoypQZSxi9kMVHwGXi0WqP2Qb+iUsORyBJ5dYzm3tvKQoS5OZBdZ+CQfiYlmqXO0wp9nj1OsU+2KIqmJAHoi/VWnkB5w7oVfZFQkrDqJJOZNyfGNbsO8kciR8/nFXSbONgzmNFSU+BIT4nqYuw25WZOtlHhXsBTCCiJOGElMajlkcohBTEkphspgAjkQhSYkFMNqEADGGBDrQIVCoqURIREdBh5JhMaZJRD8uIyDD8sxCiQ+iJExHaSyh7gEp58rjxiOgw8hUVzhyVE4ScXaMlUVxSopBb3dMjb8843O7lQVqSq5cYnfJwM89Qdc+sZTblBKmzUqxhCjq47yizM+TMD4jnF1uhQNKdUwKKFFACEgl0FSQxJuLKPQvm8YZJGxM0uxKj9TN7qgEqUHYMWUQSNfVOcTK2d30sCRhdWozuP6tCJVMkIWhDATHxMQFJWwJyzcgnTOHU7QUpMoospaAQC+EqYKw5CzHMcoaWqFew/vybhwS17878xlkePAxVVm2gFFCCVKGeoBGYfx6++FVhSpLqUqUVLKThcrfMpS57uT6MHI0MOUUmnp091lZXyBtx1II0dng29IelsOXTqmSiFBlpcpBdyGGIZdPyYZp7SxzJPy+UKqdpknu24HhnkPHP4QmUXQkdfiYvlGUcVMOncZZrQZVaKjaM0DrE6smBIzhuVRYSJk7qlPD8R4nlpGZnVuiNszY5Cu2mgBTdxPs8VHgT7hFmtdrwc6e/l5jjFfOnRBvZHyConNFZU1PCBVrhmTLF1KLAByTlE4xsi3Q3oVKISBmTYDxivqN4mOGSkKGqy48k/WKfb+1TNXgFpQ9FPH8SuJ+EJok5CL4xSDyWVTPXODFRAZrFs+kR9jbJOoy+UWMmRkwjS0FKlKQWuYnGLmyvPljijZFpaMtYDxhyTssC6lOTm0WMCNKxRRyp9VOXjQ3LkhIYCARDkEYsSozuTfkbaEkQ4YTDEIIhBEOEQkwgGiIbUmHyIQqABnDAhcCGBnkmHkqiJih1KodESWhUPIVENK4dSuItDTJyFxPTKwSzNWDhb0R6R6cDl5jjDOxKPtVOfRGfM6CNROktbQ/Duu3otZ/Pn3smaXpGnDD2znlXtxBXhlSximqCXUXJKiEgENa7Z5MLaHd7D2IaWWBLV2qlEla1KYkkuWFwE3Js58bxR0m6yPvMuZklKgsjmzpu5HpYI28ua1grgPex9+mY0OkZ4xTRokyg2FsioRUTp88oCVKZIfEWzJbR7NmzNqYg7VrE0QkTJfo9quSLNY+hlo0oX59Y2FXNV2ZKGfCW6sWOVwDexjCb00yp0hCQlCVIWFEAZMFC18u98OsKSUdBG2aHZtamcpcyS2JTFSFAEKKRofVJA5+cSVUiZwvK7NWqg45XTlm48IyWyCZZSVPkNdRlmcwflG/oasTBfPL88re+DDNt+R5IIytdSqlKwqHQjIjiDCZE6zeUbGt2emagoPVJ9k3YjyEZih2YoElYbCSBwcHPmOEbW1KNMowqUci4iKShw/rVl16A3wj5EwueyvSeJkyhDOCcWbk58orVzQeojn5YOOjtxly8DFQkpyNjkeBiumTXiXVpBDEfEH3RDB0ipJtjGUIKjFJvBMmrV2aEKEtOrekePQaecNb0bewE08ksr+0WDdP4EnRXE6dcouzNsVKW/WKWOC+978/fGyMVFbKmpN/EjK2Uo5u/SLfZmyVAPcnpGioa0TEuQx1H0MSccXxw2rTMOTrHCVOOyLQ0DMVeUWRVDAXB440QgorRhy55ZXbHsUAqhjtIBXEqKbHsUEVQ1jhJXDCx7FBEwz2kEVwgsdKoQVQ3jhPaQBY5ihtRhJXCCuCgFvAhvFAh0FmaxQ6lURwYUDDIkoGJNHKMxaUDNRbi3E+AiAFRstytnODNLYjZGTte4fiQfKIZJcUThHk6LzZ9N2SAlOX1yJzuXybXKJSlAWOoLBr6mwAfPh/wAU+8m9VPRodarqcpSlitd3xJSbJT+NVuAJLDk+2d7qytV2aHlpVbspOJ1D8a/SX7k8hGeHTyltmtzS8HUdp71UdKVBc5CVXdI78y4Dfq5eJuDEjIRmaz7V5IJ7OXPVfNpcsHzKyPlGc2N9nc2YAqdMRJSckghS+nBOudo1VH9ntCgB8U1TO6lkDL2UNYGxib7OPzsj85FWPtfmDKnX/wDoR86eF032pyz+1kzkvnh7GYnhlhlHJtY09PubQ5GjknriPq8Xze8Sl/Z/sqbb7rguzy1zUn4tCWbDLTQ+E17M9J3ppZ7YZ8vF7KgqQroEzO4TnfHGn2JXJSsIKsKjklRYqAuGB9LqCRlfOM7tX7F5SnNLUzEHRM1IWnpiSxHW8Yfaey9pbKGGch5D6/raYnQ//Gp8j3S8H+Phm7joO7NaZ6CFcgpYLSSAbAhyz+q7xBRNBDvHKdg754wEEKmJ9aUs4pyQBnKWf2wDeirv53No1tBvDLUAUrCkn0VDXkRmFDIiDJj4bRp6SUW2vZoJu0Ak3Fooq6pSqYSgEAi/XjCqupC/RP56ZxBXPSkNrrxf5RmneT4pHRcseJcm6HDNjJbwbxqDyqbPJU3hyRxP4vLjF7NnYnDWOnHrEU0ko+o3SLYdM4mKX6hjboxOzaElV35/WNrsygSweHJVLLGSR4w+ggZCJSwTY4/qOKOtklNOEXEGFwwqaTmYGKL8UOEaOb1XULNPkiRjgY4jlUDHFhmskY4GOI+KCxQASO0gjMhjHAxwBY9jgiuGccEVwAO44LFDPaQRXAFjxVCSuGCuE4oQD2OBDGKBABRAwsKhsQqJESVSyysgDWL3a+8P3CmCQylzB+rll2YW7RYzwOPRtiLiwBeJQLRIkLqJgcJFhk92CQeKlMnoFHSMWEzq6oJUcS13UQGCUjRI0AFgOXUxHim7fo0Q0texOz9nz6+epSlkkl5s1V2/qzWFgG5A9J2HsSXTJwyklyzr7pWSzh1PZ9OLtYQ3RUiJCUykDujglTva5PFySDlcvcxY05xJJLWAbuAerfO/XUZiMWfqHLUfBqhjS2ywlzQG6aqGpdsL/wCXTODRMAKbkXA9J7uRmNW18IalE5d5+Vsw4yOfA65RR7U24T3ZTBgp1KKgbF2SHtzGYzjKWmkQt74tA5ve6tBpyziXKmnic+F3b8todYxG7+2AgBExQwuS5mKJT3jcqNrk+m7HSNHNrJcsDEtLkWSCSTmCyRdvw5wh0XtJW69BkpvR+Hv8IlLqQsMpKVAhiDcEFwQQcw3nGakbSGeCYBnkWBYB8WJnbJQtpnFlSVQUApKioEXIazEEgjMN/l8YsjNog4I5xv19nLA1Wz0kYe+uQkm2bqksXDM+Hq2TGh3Z2miY6piQvL7xLb9oj9+gD+1QLnDdQHHPt1OWbP1cw3F8vh04mOXfaTu6aScnaVKnCkr/AFyQbBam7/JKyWPBRBGdt2DNy+MiiUK2ifKoUSUq7GYpaFFKkqKyt0LS6GUTcOlfuhomG9hrBlLwnuTEJmyh7ICz2qB/CtZLaBbaQa84vqjPkbvYvFAxQ28B4Cqx0Kg8UMvAeAB7FB4oaeBigEPBcDFDWKAFQDHMUHihkmCxQAPY4TjhsqgsUADpXCccNlUAmAQ5jhJVCMUE8AxeKEkwjFBPAAp4OG3goBFWmHJIctDcTdkyccxKeKgPMgH4xKgSsg721lpdOMpYExf8aw6RyZBfrMVF5ufsjs5XaKCgqYHcMLOAA5yvbq+hjIVE01NUVM/azSQPwkuE/wArCOnykYWThBsz4Q3UvyIeKOplxhS9m3FG3YySEjGvu3U5WpKRZIdw7aXSMmJirTvFLSyQSoZlQuwuzEnvEPmzdYgbUpsf66UpSw5BT6yDlhsXA4coqDMzcAAgBsUzkWAfLlpnHP4o1I0VfOmhSZwnYkf2akoISLM2HTgXvw1iQyaoDCoonMCUsEhfd8cKuHFiCWyq6Pa2ArBSFIJDglSgbgOcXrsLLFrAQ9Oo0AdpIwmWMwULxSyMwQC+HU66i14iSCTIXiIOIM4ySc75ZMNRkl7Rc7Or0yWSpMwgol98FLp7qCxOJ8L5KzJJiHQJTVOiYhKZiEpImdmBYADv97MaEeOrpq5MvFhScJASEq7MqStJQm7pHdcC4ZtRCofk0kjbcgB3XmbMOTjCbW1Hq5w5sutTOnkpGFpZBslycQKSSCzs7cQ5OQEZykpWd1IFxqv2XTYJd7OCRlnFpu2ZeNWHvHAe8y0pYkOAk3IJucrjhEQpUauWMmbLRRyAUwDj/h+cJrqVE6UqVNDoWlSVAjMEMbjL5HpASt2sbf3hkXs/Pxz4Qtc3kNcieHCLouilo5Du6VUyp9NM7xpJpmD8UtyicwGikKxAcVgxd7Qp+zWUO7Gx4ggEHyIg96qcS9rSpgAw1MrCr8RZUs+4SvKF1N5NOs5mXgUeKpJMsn3COonyimY8i0QXgPBGBAZxQMAGEwIAFwcJTAeABTwTwl4DwAKgiYDwUAAeBBQIADgoEJMABmEwIEAAgiYECAAoECBABWRYbMVhxKywomq/llTFfKOuDdek/cS/5U/SKLfbY0mVIAlS0pUvtU90AEg0861uZEFlsYNOzj+7KXqpXIg8MiD8o6bKzudXGug1018esc03VmNVyTxUB5lvnHTkIsPSs+obID4fWM3V+Ua8PgpZaVBdiJc8B1JwgS5yQxLObdfSSYarKJM51SkqQsMFyVFAIJbI/DRT6ZRJSEgAFZmSCTgmAEzJSgzOSX0srw4RIWhlISshK0hKZdQJZwKBPom5ABtbjcc8LNCKSXQTZpdKWS6nUpQawfQuQC7pA7pi42WJMqapAmY5pBBIUQlPB7lsrHwtD1UiYb1EwIS5GCWGKyzC+emQsdWh3ZZOLuSFSpQcd4gKUwUHbqLjRrQhkHYlGsjFLwBJRhxEKWpacQxdz0UoPsG44xLmbHU3pJJ/V+lLKfRIA78sgjKxGWUVNPXz5OMJJYYu4pSAAQxAuO6b5+tEuftmcAQFMoO+HBoTx1zdOmcMVMjppVAEJJyKVArJCWwuDoUEK9E3v4xebvy2WoYlFRRooTMsIDqyUo2AIzZtIo0UpmWZRdUwgYhiUQEF3JsLHvH0naNDR7LXLdSRJBZd141Ws902awdhbSE1sd6L8EA3AbPQHMAXHT8gQbW/PA/lvpDMictJAmBNyBilqdLvqlXgOBy4xJ8h0AGfjll7jxixFbMP9oqGqKBYzC1i38Us6/CI6b0iOU+pHnNV9Inb/HFV0iB6iFzDYakZt/8AWYuvs/2RLqKRPapd3mD/ABVLW/kRHRxr4Iy5N2YgwI60dzaX92PfA/Q2l/dxPZR22clgR1n9DKX938frA/Q2l/dwB22cnECOsq3Npf3cENzKX2IA7bOTiA0daG51L+7gjubS/u4Nh22cmaA0dY/Q2l9iB+hlL7EAdtnJoEdWVuTSn1fefrCf0HpfZPmfrALts5XBGOqfoNTcD5q+sJO4lNwPmr6wB22csIgo6mdxKbn/ADK+sNq3Cp+Kv5jAHbZy9oBjpZ+z+T7Sv5v6QQ+z+T7Sv5v6QBwZzSBHS/0Ak+0rz/pAgDgzSiMjv1VMpHCWErPTF3/8gPnGuEYrechU85ECxGeQZVm/iirLLikzVBWziaD2FQEg3lzcIP8ACpgeWQMdek95lp9FQJ0FlXFmfWOXb57OUiZjPHslHUqSMSFnmuXhNtUqja7gbW7aRgKu+ix4kF3PmfeOELqI8o2iWJ06LSTSspSkhppxdpLvgmBjfNufj5kyR+zGOVi78pWHGgkviS58fNot6inCwHJBF0qDOm2eds/rFZUp/WIKlBE4WRMDYJgYd0jnqNMxGGS0XpkakMsH/wBPKM1XtrslIchiXyHs52iXRyj2yO1mY5gvhAsglCn/ALzOxJ1yOcMzEzSHmTESZeoSU4lElycV2e7EZwWyglwmVJSmUE3WpJCljRhmQ5yzitkzPibiSQpCF6gkF2ALsoLBw2uD6OmUSe0QSWkpN29ZVykkEOtuh1yMMGclR76HLgEoGF1O1wxGJsiGF7wpPYlSWBN/ZCdGV6pOeY8oVkqJClzA0wAAusXR3QkpTiDJsEuO8NMxxi4ptuzbjskuGFkqRmOaiH4HJoqZU8YEpKJTYnw4VAOMOHvAOF3sp2ux4RKlU8pmMpbHCWSuwFyWC0ZOXZ3zMFhX2W8vaC5glBeEDEmySCD32FicQGVtLDWL9AZ7vlxfy8feeMZySsApCEBHeSHJBUHN2JtrmzkE3cxYbw7UMmUcJdaxgljM4jmp+Av4tyi7HFydFU9GI3lqjNn1C0ZkppZTcScBI5PiPjHUd1ECVglDLBh19UBvcDHNN2KMTakN+ypbFWipyhc8wkE+YjotHOAmoINsQFri5A8PncxtyzUOMUZ4xtNmugQIEXFYIEFBEwAKgQiA8AC4EIgQALeCJhMCABWKBihECABRVBPBQIADJgngQmAA3giYJ4KAA3gQh4OABlJjnVdtAKmYg/eKi7gJzLXPm0bbbU/BIWXIJGENm6rW53fwjnMqRclyWDOwxaqLEWH9YydTLwi7F9kXeOkTOlqWxKQjBNCU94ywSUzUA+kqWp1DiCoXcRgdlVi6GpBsWIdrpWg5LTxSR8SLHLpiFYbuxGE5BRuSMy50tyjNbw7BSQpaAeyxKJCUkqkEkupKc1SDmUi6cxbKWDMn8JBkg1tG92btBE+WJksuFMbaWNrQdXTJmIwrBULG5Hs5jgeccg2PtafQTO73parlLulQ9pB1H5scunbC3ik1QeWsYgO8gjvCzZa/OI5cLW14CGSxcjZiAcau0WrQrUktbJgW4W43ETZimJub8y9mDviz4Hk0OAACw4fTOFE5n58h9IyOJfyKKdsFJUTLUQ5yUFFIzJAv6P4fKE0+6y3S8xPq3GImx4uLhrF40JWAdePu6++FpWAen8I1HP3ZQlEfJkKTsGUmXgBW7u4N75jDcEFg6PGFK2IQGSp7ZFILjTXyOsT8buOYyI4vp8fCIu09tyZLpLrmXaWk3v7TejzfwicIcnSRFzrbYU2kl06TNmqACSCwfPMBiXKn0te8YzbVfNnTEsP187uyUfupeswtkwcv/SD2xthcyalJHbVCv2VOm6ZYt3ph00uXOXKNDu1sPsMU2avtKiZ6axdtRLQMwge8kPy3RhHDG2UOTyMnbB2WilkplIu2ZOZUXJWbMCTro3SLMLCQCxccS2TNYeJbygSwQ+TOeGGwbkWuPcDBGYHLEM2gKhoOg8c+IjDKblLky5KlRtQXvAiPsyZjlIU790ZZOLHPpD012LZsW66R009WZDLbW+0GikEpKlrKVYDgS6QQ4PeLCxDRXTftNk+rTzD1UkfB45FOBkzlypye6pSgoH1VE3HQ5iHJCjLV2KnIZ5aj6w9nqIjbEdSR9pRWrDLpXUcgZl7f3YVM34qtKWUn+KZ/xHM1Jhv7omYrvTJiB+FRAfnCbYM6NN33rNE0qeqif98R1b6Vv72lHQP8zGIOxKf1pyz/AIqvkYH/AEej1JPVSjEeYuRrZu+dXrVyR0QP/GIc3fWf620UjohP0jPp2bQj+zB8D84cEikGUkfyD5wc/wCBciyXvwrXaS/DCIYn72TVpUZVbOWoNYKb4GGEqkDKR/lTEHaNOhZC5aezWNQzEcCNYFL+B2ybL29ULD/eZx/xF/WEr2hOOc6b/wBxX1iJ2LFxmfSGh59YW0TAnUO3KqSQUT5ltCoqSeoNo6tujvSisThLJnJHeTx/Enl8I45CpM9UtQmS1FKklwRnD8AehGgiIzG5e9qKxOBbJngXGiwPWT8xGpiSZIRhgQuBABi98KhwiU4DkqL8gw+JjKLISAc3VmzG+ZY+eesT946srnqTmEpCQHwu+YfM66aiKKZPcEDkbWdzfIh8/hHOyu5M041SJfbFszly4q+UA1CwokFLhSmdxw/LxCl1YAU54m45f8wS64e01zoRyfNuXN4qZYNbU2GhT9ngSVEqMsg9gsu2IMXlKuO8jyvGP2hslUlbsuQp+7jV3Sb+hOSyT0LHjG5m1aXD8Tdzli4v7+UCXUOghxcXBAIN2ZmL9DF8OqlD92yqWFS8Gbod7K2QAJgE1I1WM2yZac/fF1I+0KUQy6daf4cKh7yC0NzNlU5JPZqlnQyj2YzayXweOGEI2WlQZM+YMv2kuUrMkXIAi3vYJbZHt5F4LL9Pqe7S5x5YEcCPahf6YTFv2FJMOd1nCBlewPxiIjY0zP77hDN3aeWDkTniztrDczd+Su0+pqZwv3VTEoRqbhCSeOusLn0yDjlGNpb0TD/7irQjTs5F1dCpLkHkVeESdmbNqqgDsZZpZWZnTR+tVxwS7EDmWiy2TTyJBHYU8lB9u65mRPpr73llFvKrHDk4tXKSdG4+R1hS6yCVQQ1hb/cObG2HJpUESg6iQVzFl5izYupRHN2yvbOLGSgqLM7vnzcZjxtyI0EJpZw630AfJ2wki7jLiX0iXSMOBLPYudH+GerRmlNzdssSUdIAkZmz6aG/A8bm/O+UQ1SVA5OWtYAjulNibXbLLWLWUvh0Ye59QfrBqBGXmLCxvcZf0goORabtKV2RSrNKleT2aLQiKLYlV31pOofxB+hFom1e1ky8wfKOhhlcEZpqpGE+1ndDtUGqlJ76R3wNRx6/nWOVUUwTkdistMSxQrW2Sh849BL3jkqBBDghiDwOkcW3w2IJdRjkFklWJBNmJ9U8j8esN0RINDWgns5jImixSogA80k2IMS5hQPSmSx1mIHxMVC9pLxFE1KQrgpIPxi52IhMxSZSaczJheyDLliwJJdWUKTosxwU3TaX5I4q5Ok2Uei0n/S8A1ssesT/AAomK+CY1s7dOqI7tKiXqVLqXISM+6hDe+KraO59VLST2kpR0CJrq64VNCUvvQskFHw7/BT/AH1PCYf8JY/1AQn75wlTT4IHxXF/sDdmcSVTZtPL9UJmylzrWOIYZgA4ecWR3FklSlLrHBu6JQShOvdBWS2nKLZdr1Oyn5+0Y372r90rxXLHwJgjVL0lp8Zn0QYtNu7qpkFM+nqxNQlSQTKIxJL+zcGL5OytmTpaVTauomElhLUtQW7s2CSkmJRWKttibn6MSa5fCUP76j/tEOSe2We6EFg5ZKywGtyLXEdAVuvQqSpApqtmACkpmXBGomNfzjGbwblVMpSlS5S5kpPrqBJKeDAkhujQ8axt1IJOVaKxc9YJGNLixZBLf5ok09OtY/boRzVgT/qJiHQT5EsKTMk94hhhWEX45F2hMqjnzO8JYKXzd/ewDxfk6NyV4nojh6iEX/2r+6LWRT9gcaaqUZgLgpmgrfQjDlHSd2ftHlTEiXVvKmCxWR3Fc3Ho/CONoUpCvSCiD6Kw9xpYh4sJMubVevIlNcukSj1uS4yHjCh0nrlv8UPL1EfMY1/u7PRkqpQoBSVJUk3BBBB6EQI87y6FIDff6XxmsfLBAiP+PL7RHvI1e0JgE2YCL4nZmN8iCRcfkxmZ9YCcgObh7KUL+f1i421KXOWlctRGE2KwHY6EJNx4RS1WyqkgspB64xHGcoX5Ogr+g5cxxqHB4DMsPn/xAx2YFhf1uK+vLJvCIa9lVXtShkfX08IIbCqSH7SSR/GAfI3iaUX7QW/omfek955gfOxfiePBufOF01elJYKtlpfVrnjFWNgz8gUHT9oPrDk3dqrQnEqUQnjitfxiXbi15FzaJc/bKR617cIYptuoBz4C7+0+hGUQV7Jnay38CflDUqmUpRlhBxjMCXiA6sLRDtY68j5yLj9IkW73g9tR+dIX/wBdlvmDlkptDFKjZ6TZaSFcCjCffLiPVJppSgmdTLD6lYT4skO0JYcb0rH3JI1crbksl8R6Z8s3h/8A66hICcWvE2fP1ukUsndWXOvKkTgk3CmWBfh2hSDEuduCkJfDUPyVK/8AIxU44k9tkuU/o09FtlBRm/Rj6uV8hpnaLs7aCQ7hgCWue8zhwb5ZEFwHzeOZfohPSkGSmai+U1aATzAQDbyhtFDtJCgkhhzWGL8/GEoJeJIfL7R1A7wIN3JuGzOpLki4y56PD6duJIuRcBnIvoAwDEfloxNBsmqbCZaDcB1TMm7ztmMxpeNHR7sYWKpjNolNuLuTnc+cDko+wWy/2PXhM1JdyCAWGFgq10k83tybIiNpUUiV5iMNKpUoyKmF2LM+pu+pJh/b2/SqfCpUs9mSxUkYsHNWjeUaOnzxSaZVlg27RI27uwogmUog8so5dvB28glMwXDsFeiocH4GOkUW/Eqb+zqpZ4BSAAfF298T6uZTVSOznoBJ4JdJ5jUHpF/cg/4KuDOJIXKqkEAOU5yyWmI5oUcxyNvhFeFTJBCwoqSDZYspJGihmkxq969wCgmdRTMYTdkn9YjwzIjJy9oEnDN7kz0cTd1fJY/PhFif0RaNBL+0WdL/AG5mTkLa4U2FtMOUSpP2gyVjuSJpbkB8IxNRLwnJuWaT0iTsiuXJX2khZlrZrMbHMMQxHWK5YYTdsam46OiUtXU1CErlSZaQsOMcwnzCU2MWmzaeamXhXOViJJVhCAAeACkmwjI7sVyiVqXWdmt8RTNwJlK/hIDA+A6xMq98+zOJQQtixwEjxBGIEeUY54Jp6ReskWjcya+YhCUy8IKbOsFeK2rEe5oqqvY4qZiJipqKeekv2kuUUBXB3WWI48oz6ftDpcDmXNd2YFz/AKcoZpN80TlgqStEt7oSkGYoPqs2A0teLYPMiEljo1gmVylpkzp8sSBYzJYSpS2DpUMaTd2uG4xdS0y3J++TySXbFhT0ZKMshHM6rbEyWpQoxOMt3SlacSQDdgGsPGHJe8+0bAUCT+Jlp90XN5b9EKgaXaW7NBVYyBPTMUq6uzmLRi43SABztGGq9gLp1K7anUZYUwmKQrCRZiHyHWNdQ71VcuXhNOyicSyVs5sLXGEMMi/WETd9KkApV2ATqlcyWQRwuSYutyjTdfgeHJ2snNJP8qyhpqCU4OCWlJ9cJBHuEN7T2Sj1VpuPVJb3gMYjKqwlS1JnyEJWXKErdH8oBhS9spw4e1k9UyVE+ZTGbtZYu4yO3/yPSZYVmx/6SX/t+SrVsyYLYifD+sCJKq+WS5nK8Jah84EbV1XVV5Rz3h/Sm/E/6NpRyStIWhikh+Hygp1Skd2YR0AUT9IECOBIjEZTRrW2AMjUuHbo9vfCVbOWpQAS75kYQw43Z4OBCRJhVGyTK70xQA4XL8ModOzMUpUkzVhC8JUlJADpIIuoFjzAgQIbk4q0KkwqbY8pKcIx56rU/mCIkStmpSXSpbs11qUGzyUSIKBFLnJ+yVIj7Ur1yO+ZaVoAckKwKTa2hf3Rn9obaqKhKTT0YsygtapaiGvYEiCgRv6bHFw5NbKckmtBo3/Ug4KiQyxnhUPqYvti71S6kkSpSyUhyCUgeZgQIlm6bGsbmlsIZJXRMrdpKQAZoEuWVBNiVrc5Xaw6CLelYDu6+JPibwIEYor42XMCqWWrNCddGzzyziJtFU9AeRMJVpLWEqSWuWUWKbPmqBAiSIsyk77QpqFlE2QHSWLcf52hyo2/XVSf/TScAOaiZdgdbqPuECBG+WCEY8kinm3ord092ZCKqZLqz2k5YxS2xAXJx5etkxjZS91JCbpVOH+MtXh3iYECMuTJJu2/RZGKRfbA2SEVKZmIlOFScKmIBI9IHN7Nd84Z30+zyTVArQAiZxGR6j5wIEbel3AozfuOMbRoJlHMMmekKSOYJA4giIO0aUApVLUSlQcaKHJ9YECNCKhdFtFco5pVymJCxFqN5VnKTTDpISf9RMCBFlERX6RVHqmWP4ZMof7YSdvVhynLHTAn4CBAgoLGl7RqlelPm/8AdUPhEdRmKzmKPVaz8YOBAFiPur6jyf5wX3YDh5CBAgASooGaj5f0hpVVJGalH+aBAgAH3uTwV7/rAgQI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data:image/jpeg;base64,/9j/4AAQSkZJRgABAQAAAQABAAD/2wCEAAkGBxMSEhUSEhIVFhUWFhcWFxcXFhcXFhgYFhgXFhcWGRcYHSggGRolHRYVITEhJSkrLi4uFx8zODMuNygtLi0BCgoKDg0OGxAQGy0lICYtLS0tLS8tLS0tLS0tLS0tLS0tLS0tLy0tLS0tLS0tLS0tLS0tLS0tLS0tLS0tLS0tLf/AABEIALcBEwMBIgACEQEDEQH/xAAcAAAABwEBAAAAAAAAAAAAAAAAAQIDBAUGBwj/xABHEAABAgQDBQQHBAcHAwUAAAABAhEAAwQhEjFBBQZRYXETIoGRMkJSobHB0QcUYvAWIzNTcpLhQ4KDorLC8RWT0iQ0Y3OU/8QAGQEAAgMBAAAAAAAAAAAAAAAAAAECAwQF/8QAKhEAAgICAQQCAQQCAwAAAAAAAAECEQMhEgQTMUEiUXEFMmGhFIEVI5H/2gAMAwEAAhEDEQA/AK9MPJEMoh9AilkUOoEPoENIEPoiDJC0iLKkoe8nGwe7G9h7beim2sQqZeFQUzsevuNjEyrnrJOI53tZ3AZzxy5MchGfNNxWi7FBSex6fRpJBSuWlwO7iWq7tYhJs8Lp9jqWHC5Wjd7N7WYGK+XWJUnCWfIWy5XGd/yxi42Og3dvSzZT2b5eY5iKY55FrwxI8/ZE1CglSc8iD3bZ3h5ew5oD9z+cfOLyTM7SQknRQN20seesN7TmHFhGos2bu4B91szFrzNKyvtLwUC9mzU3MtTcQHHmIjgRptnS1JN2D82A1+tjk2cTKynlzB30g2zFlcHBHXpE4ZbWyMsdeDGxP2SnvE8m8/8AiG66k7NZS7jMHiD+T5Q/s+yVHn8B/WJ5H8LH08bypC6xbRnamaFEgeKTnGjnBxm0Ue1aJCxf0hkQWI8RHPaflHehpUUEylWFYksORidsWhVPmgrSAmWxUXz4J8W8ooNpTqmUoJB7UEgAZEklgHjpNHTiTLSgZs6jxVreHVKyDl6FqqWMTJdWDZ4qpiohTJ5GsQTaG0maCbXDjESbW84ofvnOG5k1RZotTbI8Ui1n1oiIqfivERYt7oaqdoypQZSxi9kMVHwGXi0WqP2Qb+iUsORyBJ5dYzm3tvKQoS5OZBdZ+CQfiYlmqXO0wp9nj1OsU+2KIqmJAHoi/VWnkB5w7oVfZFQkrDqJJOZNyfGNbsO8kciR8/nFXSbONgzmNFSU+BIT4nqYuw25WZOtlHhXsBTCCiJOGElMajlkcohBTEkphspgAjkQhSYkFMNqEADGGBDrQIVCoqURIREdBh5JhMaZJRD8uIyDD8sxCiQ+iJExHaSyh7gEp58rjxiOgw8hUVzhyVE4ScXaMlUVxSopBb3dMjb8843O7lQVqSq5cYnfJwM89Qdc+sZTblBKmzUqxhCjq47yizM+TMD4jnF1uhQNKdUwKKFFACEgl0FSQxJuLKPQvm8YZJGxM0uxKj9TN7qgEqUHYMWUQSNfVOcTK2d30sCRhdWozuP6tCJVMkIWhDATHxMQFJWwJyzcgnTOHU7QUpMoospaAQC+EqYKw5CzHMcoaWqFew/vybhwS17878xlkePAxVVm2gFFCCVKGeoBGYfx6++FVhSpLqUqUVLKThcrfMpS57uT6MHI0MOUUmnp091lZXyBtx1II0dng29IelsOXTqmSiFBlpcpBdyGGIZdPyYZp7SxzJPy+UKqdpknu24HhnkPHP4QmUXQkdfiYvlGUcVMOncZZrQZVaKjaM0DrE6smBIzhuVRYSJk7qlPD8R4nlpGZnVuiNszY5Cu2mgBTdxPs8VHgT7hFmtdrwc6e/l5jjFfOnRBvZHyConNFZU1PCBVrhmTLF1KLAByTlE4xsi3Q3oVKISBmTYDxivqN4mOGSkKGqy48k/WKfb+1TNXgFpQ9FPH8SuJ+EJok5CL4xSDyWVTPXODFRAZrFs+kR9jbJOoy+UWMmRkwjS0FKlKQWuYnGLmyvPljijZFpaMtYDxhyTssC6lOTm0WMCNKxRRyp9VOXjQ3LkhIYCARDkEYsSozuTfkbaEkQ4YTDEIIhBEOEQkwgGiIbUmHyIQqABnDAhcCGBnkmHkqiJih1KodESWhUPIVENK4dSuItDTJyFxPTKwSzNWDhb0R6R6cDl5jjDOxKPtVOfRGfM6CNROktbQ/Duu3otZ/Pn3smaXpGnDD2znlXtxBXhlSximqCXUXJKiEgENa7Z5MLaHd7D2IaWWBLV2qlEla1KYkkuWFwE3Js58bxR0m6yPvMuZklKgsjmzpu5HpYI28ua1grgPex9+mY0OkZ4xTRokyg2FsioRUTp88oCVKZIfEWzJbR7NmzNqYg7VrE0QkTJfo9quSLNY+hlo0oX59Y2FXNV2ZKGfCW6sWOVwDexjCb00yp0hCQlCVIWFEAZMFC18u98OsKSUdBG2aHZtamcpcyS2JTFSFAEKKRofVJA5+cSVUiZwvK7NWqg45XTlm48IyWyCZZSVPkNdRlmcwflG/oasTBfPL88re+DDNt+R5IIytdSqlKwqHQjIjiDCZE6zeUbGt2emagoPVJ9k3YjyEZih2YoElYbCSBwcHPmOEbW1KNMowqUci4iKShw/rVl16A3wj5EwueyvSeJkyhDOCcWbk58orVzQeojn5YOOjtxly8DFQkpyNjkeBiumTXiXVpBDEfEH3RDB0ipJtjGUIKjFJvBMmrV2aEKEtOrekePQaecNb0bewE08ksr+0WDdP4EnRXE6dcouzNsVKW/WKWOC+978/fGyMVFbKmpN/EjK2Uo5u/SLfZmyVAPcnpGioa0TEuQx1H0MSccXxw2rTMOTrHCVOOyLQ0DMVeUWRVDAXB440QgorRhy55ZXbHsUAqhjtIBXEqKbHsUEVQ1jhJXDCx7FBEwz2kEVwgsdKoQVQ3jhPaQBY5ihtRhJXCCuCgFvAhvFAh0FmaxQ6lURwYUDDIkoGJNHKMxaUDNRbi3E+AiAFRstytnODNLYjZGTte4fiQfKIZJcUThHk6LzZ9N2SAlOX1yJzuXybXKJSlAWOoLBr6mwAfPh/wAU+8m9VPRodarqcpSlitd3xJSbJT+NVuAJLDk+2d7qytV2aHlpVbspOJ1D8a/SX7k8hGeHTyltmtzS8HUdp71UdKVBc5CVXdI78y4Dfq5eJuDEjIRmaz7V5IJ7OXPVfNpcsHzKyPlGc2N9nc2YAqdMRJSckghS+nBOudo1VH9ntCgB8U1TO6lkDL2UNYGxib7OPzsj85FWPtfmDKnX/wDoR86eF032pyz+1kzkvnh7GYnhlhlHJtY09PubQ5GjknriPq8Xze8Sl/Z/sqbb7rguzy1zUn4tCWbDLTQ+E17M9J3ppZ7YZ8vF7KgqQroEzO4TnfHGn2JXJSsIKsKjklRYqAuGB9LqCRlfOM7tX7F5SnNLUzEHRM1IWnpiSxHW8Yfaey9pbKGGch5D6/raYnQ//Gp8j3S8H+Phm7joO7NaZ6CFcgpYLSSAbAhyz+q7xBRNBDvHKdg754wEEKmJ9aUs4pyQBnKWf2wDeirv53No1tBvDLUAUrCkn0VDXkRmFDIiDJj4bRp6SUW2vZoJu0Ak3Fooq6pSqYSgEAi/XjCqupC/RP56ZxBXPSkNrrxf5RmneT4pHRcseJcm6HDNjJbwbxqDyqbPJU3hyRxP4vLjF7NnYnDWOnHrEU0ko+o3SLYdM4mKX6hjboxOzaElV35/WNrsygSweHJVLLGSR4w+ggZCJSwTY4/qOKOtklNOEXEGFwwqaTmYGKL8UOEaOb1XULNPkiRjgY4jlUDHFhmskY4GOI+KCxQASO0gjMhjHAxwBY9jgiuGccEVwAO44LFDPaQRXAFjxVCSuGCuE4oQD2OBDGKBABRAwsKhsQqJESVSyysgDWL3a+8P3CmCQylzB+rll2YW7RYzwOPRtiLiwBeJQLRIkLqJgcJFhk92CQeKlMnoFHSMWEzq6oJUcS13UQGCUjRI0AFgOXUxHim7fo0Q0texOz9nz6+epSlkkl5s1V2/qzWFgG5A9J2HsSXTJwyklyzr7pWSzh1PZ9OLtYQ3RUiJCUykDujglTva5PFySDlcvcxY05xJJLWAbuAerfO/XUZiMWfqHLUfBqhjS2ywlzQG6aqGpdsL/wCXTODRMAKbkXA9J7uRmNW18IalE5d5+Vsw4yOfA65RR7U24T3ZTBgp1KKgbF2SHtzGYzjKWmkQt74tA5ve6tBpyziXKmnic+F3b8todYxG7+2AgBExQwuS5mKJT3jcqNrk+m7HSNHNrJcsDEtLkWSCSTmCyRdvw5wh0XtJW69BkpvR+Hv8IlLqQsMpKVAhiDcEFwQQcw3nGakbSGeCYBnkWBYB8WJnbJQtpnFlSVQUApKioEXIazEEgjMN/l8YsjNog4I5xv19nLA1Wz0kYe+uQkm2bqksXDM+Hq2TGh3Z2miY6piQvL7xLb9oj9+gD+1QLnDdQHHPt1OWbP1cw3F8vh04mOXfaTu6aScnaVKnCkr/AFyQbBam7/JKyWPBRBGdt2DNy+MiiUK2ifKoUSUq7GYpaFFKkqKyt0LS6GUTcOlfuhomG9hrBlLwnuTEJmyh7ICz2qB/CtZLaBbaQa84vqjPkbvYvFAxQ28B4Cqx0Kg8UMvAeAB7FB4oaeBigEPBcDFDWKAFQDHMUHihkmCxQAPY4TjhsqgsUADpXCccNlUAmAQ5jhJVCMUE8AxeKEkwjFBPAAp4OG3goBFWmHJIctDcTdkyccxKeKgPMgH4xKgSsg721lpdOMpYExf8aw6RyZBfrMVF5ufsjs5XaKCgqYHcMLOAA5yvbq+hjIVE01NUVM/azSQPwkuE/wArCOnykYWThBsz4Q3UvyIeKOplxhS9m3FG3YySEjGvu3U5WpKRZIdw7aXSMmJirTvFLSyQSoZlQuwuzEnvEPmzdYgbUpsf66UpSw5BT6yDlhsXA4coqDMzcAAgBsUzkWAfLlpnHP4o1I0VfOmhSZwnYkf2akoISLM2HTgXvw1iQyaoDCoonMCUsEhfd8cKuHFiCWyq6Pa2ArBSFIJDglSgbgOcXrsLLFrAQ9Oo0AdpIwmWMwULxSyMwQC+HU66i14iSCTIXiIOIM4ySc75ZMNRkl7Rc7Or0yWSpMwgol98FLp7qCxOJ8L5KzJJiHQJTVOiYhKZiEpImdmBYADv97MaEeOrpq5MvFhScJASEq7MqStJQm7pHdcC4ZtRCofk0kjbcgB3XmbMOTjCbW1Hq5w5sutTOnkpGFpZBslycQKSSCzs7cQ5OQEZykpWd1IFxqv2XTYJd7OCRlnFpu2ZeNWHvHAe8y0pYkOAk3IJucrjhEQpUauWMmbLRRyAUwDj/h+cJrqVE6UqVNDoWlSVAjMEMbjL5HpASt2sbf3hkXs/Pxz4Qtc3kNcieHCLouilo5Du6VUyp9NM7xpJpmD8UtyicwGikKxAcVgxd7Qp+zWUO7Gx4ggEHyIg96qcS9rSpgAw1MrCr8RZUs+4SvKF1N5NOs5mXgUeKpJMsn3COonyimY8i0QXgPBGBAZxQMAGEwIAFwcJTAeABTwTwl4DwAKgiYDwUAAeBBQIADgoEJMABmEwIEAAgiYECAAoECBABWRYbMVhxKywomq/llTFfKOuDdek/cS/5U/SKLfbY0mVIAlS0pUvtU90AEg0861uZEFlsYNOzj+7KXqpXIg8MiD8o6bKzudXGug1018esc03VmNVyTxUB5lvnHTkIsPSs+obID4fWM3V+Ua8PgpZaVBdiJc8B1JwgS5yQxLObdfSSYarKJM51SkqQsMFyVFAIJbI/DRT6ZRJSEgAFZmSCTgmAEzJSgzOSX0srw4RIWhlISshK0hKZdQJZwKBPom5ABtbjcc8LNCKSXQTZpdKWS6nUpQawfQuQC7pA7pi42WJMqapAmY5pBBIUQlPB7lsrHwtD1UiYb1EwIS5GCWGKyzC+emQsdWh3ZZOLuSFSpQcd4gKUwUHbqLjRrQhkHYlGsjFLwBJRhxEKWpacQxdz0UoPsG44xLmbHU3pJJ/V+lLKfRIA78sgjKxGWUVNPXz5OMJJYYu4pSAAQxAuO6b5+tEuftmcAQFMoO+HBoTx1zdOmcMVMjppVAEJJyKVArJCWwuDoUEK9E3v4xebvy2WoYlFRRooTMsIDqyUo2AIzZtIo0UpmWZRdUwgYhiUQEF3JsLHvH0naNDR7LXLdSRJBZd141Ws902awdhbSE1sd6L8EA3AbPQHMAXHT8gQbW/PA/lvpDMictJAmBNyBilqdLvqlXgOBy4xJ8h0AGfjll7jxixFbMP9oqGqKBYzC1i38Us6/CI6b0iOU+pHnNV9Inb/HFV0iB6iFzDYakZt/8AWYuvs/2RLqKRPapd3mD/ABVLW/kRHRxr4Iy5N2YgwI60dzaX92PfA/Q2l/dxPZR22clgR1n9DKX938frA/Q2l/dwB22cnECOsq3Npf3cENzKX2IA7bOTiA0daG51L+7gjubS/u4Nh22cmaA0dY/Q2l9iB+hlL7EAdtnJoEdWVuTSn1fefrCf0HpfZPmfrALts5XBGOqfoNTcD5q+sJO4lNwPmr6wB22csIgo6mdxKbn/ADK+sNq3Cp+Kv5jAHbZy9oBjpZ+z+T7Sv5v6QQ+z+T7Sv5v6QBwZzSBHS/0Ak+0rz/pAgDgzSiMjv1VMpHCWErPTF3/8gPnGuEYrechU85ECxGeQZVm/iirLLikzVBWziaD2FQEg3lzcIP8ACpgeWQMdek95lp9FQJ0FlXFmfWOXb57OUiZjPHslHUqSMSFnmuXhNtUqja7gbW7aRgKu+ix4kF3PmfeOELqI8o2iWJ06LSTSspSkhppxdpLvgmBjfNufj5kyR+zGOVi78pWHGgkviS58fNot6inCwHJBF0qDOm2eds/rFZUp/WIKlBE4WRMDYJgYd0jnqNMxGGS0XpkakMsH/wBPKM1XtrslIchiXyHs52iXRyj2yO1mY5gvhAsglCn/ALzOxJ1yOcMzEzSHmTESZeoSU4lElycV2e7EZwWyglwmVJSmUE3WpJCljRhmQ5yzitkzPibiSQpCF6gkF2ALsoLBw2uD6OmUSe0QSWkpN29ZVykkEOtuh1yMMGclR76HLgEoGF1O1wxGJsiGF7wpPYlSWBN/ZCdGV6pOeY8oVkqJClzA0wAAusXR3QkpTiDJsEuO8NMxxi4ptuzbjskuGFkqRmOaiH4HJoqZU8YEpKJTYnw4VAOMOHvAOF3sp2ux4RKlU8pmMpbHCWSuwFyWC0ZOXZ3zMFhX2W8vaC5glBeEDEmySCD32FicQGVtLDWL9AZ7vlxfy8feeMZySsApCEBHeSHJBUHN2JtrmzkE3cxYbw7UMmUcJdaxgljM4jmp+Av4tyi7HFydFU9GI3lqjNn1C0ZkppZTcScBI5PiPjHUd1ECVglDLBh19UBvcDHNN2KMTakN+ypbFWipyhc8wkE+YjotHOAmoINsQFri5A8PncxtyzUOMUZ4xtNmugQIEXFYIEFBEwAKgQiA8AC4EIgQALeCJhMCABWKBihECABRVBPBQIADJgngQmAA3giYJ4KAA3gQh4OABlJjnVdtAKmYg/eKi7gJzLXPm0bbbU/BIWXIJGENm6rW53fwjnMqRclyWDOwxaqLEWH9YydTLwi7F9kXeOkTOlqWxKQjBNCU94ywSUzUA+kqWp1DiCoXcRgdlVi6GpBsWIdrpWg5LTxSR8SLHLpiFYbuxGE5BRuSMy50tyjNbw7BSQpaAeyxKJCUkqkEkupKc1SDmUi6cxbKWDMn8JBkg1tG92btBE+WJksuFMbaWNrQdXTJmIwrBULG5Hs5jgeccg2PtafQTO73parlLulQ9pB1H5scunbC3ik1QeWsYgO8gjvCzZa/OI5cLW14CGSxcjZiAcau0WrQrUktbJgW4W43ETZimJub8y9mDviz4Hk0OAACw4fTOFE5n58h9IyOJfyKKdsFJUTLUQ5yUFFIzJAv6P4fKE0+6y3S8xPq3GImx4uLhrF40JWAdePu6++FpWAen8I1HP3ZQlEfJkKTsGUmXgBW7u4N75jDcEFg6PGFK2IQGSp7ZFILjTXyOsT8buOYyI4vp8fCIu09tyZLpLrmXaWk3v7TejzfwicIcnSRFzrbYU2kl06TNmqACSCwfPMBiXKn0te8YzbVfNnTEsP187uyUfupeswtkwcv/SD2xthcyalJHbVCv2VOm6ZYt3ph00uXOXKNDu1sPsMU2avtKiZ6axdtRLQMwge8kPy3RhHDG2UOTyMnbB2WilkplIu2ZOZUXJWbMCTro3SLMLCQCxccS2TNYeJbygSwQ+TOeGGwbkWuPcDBGYHLEM2gKhoOg8c+IjDKblLky5KlRtQXvAiPsyZjlIU790ZZOLHPpD012LZsW66R009WZDLbW+0GikEpKlrKVYDgS6QQ4PeLCxDRXTftNk+rTzD1UkfB45FOBkzlypye6pSgoH1VE3HQ5iHJCjLV2KnIZ5aj6w9nqIjbEdSR9pRWrDLpXUcgZl7f3YVM34qtKWUn+KZ/xHM1Jhv7omYrvTJiB+FRAfnCbYM6NN33rNE0qeqif98R1b6Vv72lHQP8zGIOxKf1pyz/AIqvkYH/AEej1JPVSjEeYuRrZu+dXrVyR0QP/GIc3fWf620UjohP0jPp2bQj+zB8D84cEikGUkfyD5wc/wCBciyXvwrXaS/DCIYn72TVpUZVbOWoNYKb4GGEqkDKR/lTEHaNOhZC5aezWNQzEcCNYFL+B2ybL29ULD/eZx/xF/WEr2hOOc6b/wBxX1iJ2LFxmfSGh59YW0TAnUO3KqSQUT5ltCoqSeoNo6tujvSisThLJnJHeTx/Enl8I45CpM9UtQmS1FKklwRnD8AehGgiIzG5e9qKxOBbJngXGiwPWT8xGpiSZIRhgQuBABi98KhwiU4DkqL8gw+JjKLISAc3VmzG+ZY+eesT946srnqTmEpCQHwu+YfM66aiKKZPcEDkbWdzfIh8/hHOyu5M041SJfbFszly4q+UA1CwokFLhSmdxw/LxCl1YAU54m45f8wS64e01zoRyfNuXN4qZYNbU2GhT9ngSVEqMsg9gsu2IMXlKuO8jyvGP2hslUlbsuQp+7jV3Sb+hOSyT0LHjG5m1aXD8Tdzli4v7+UCXUOghxcXBAIN2ZmL9DF8OqlD92yqWFS8Gbod7K2QAJgE1I1WM2yZac/fF1I+0KUQy6daf4cKh7yC0NzNlU5JPZqlnQyj2YzayXweOGEI2WlQZM+YMv2kuUrMkXIAi3vYJbZHt5F4LL9Pqe7S5x5YEcCPahf6YTFv2FJMOd1nCBlewPxiIjY0zP77hDN3aeWDkTniztrDczd+Su0+pqZwv3VTEoRqbhCSeOusLn0yDjlGNpb0TD/7irQjTs5F1dCpLkHkVeESdmbNqqgDsZZpZWZnTR+tVxwS7EDmWiy2TTyJBHYU8lB9u65mRPpr73llFvKrHDk4tXKSdG4+R1hS6yCVQQ1hb/cObG2HJpUESg6iQVzFl5izYupRHN2yvbOLGSgqLM7vnzcZjxtyI0EJpZw630AfJ2wki7jLiX0iXSMOBLPYudH+GerRmlNzdssSUdIAkZmz6aG/A8bm/O+UQ1SVA5OWtYAjulNibXbLLWLWUvh0Ye59QfrBqBGXmLCxvcZf0goORabtKV2RSrNKleT2aLQiKLYlV31pOofxB+hFom1e1ky8wfKOhhlcEZpqpGE+1ndDtUGqlJ76R3wNRx6/nWOVUUwTkdistMSxQrW2Sh849BL3jkqBBDghiDwOkcW3w2IJdRjkFklWJBNmJ9U8j8esN0RINDWgns5jImixSogA80k2IMS5hQPSmSx1mIHxMVC9pLxFE1KQrgpIPxi52IhMxSZSaczJheyDLliwJJdWUKTosxwU3TaX5I4q5Ok2Uei0n/S8A1ssesT/AAomK+CY1s7dOqI7tKiXqVLqXISM+6hDe+KraO59VLST2kpR0CJrq64VNCUvvQskFHw7/BT/AH1PCYf8JY/1AQn75wlTT4IHxXF/sDdmcSVTZtPL9UJmylzrWOIYZgA4ecWR3FklSlLrHBu6JQShOvdBWS2nKLZdr1Oyn5+0Y372r90rxXLHwJgjVL0lp8Zn0QYtNu7qpkFM+nqxNQlSQTKIxJL+zcGL5OytmTpaVTauomElhLUtQW7s2CSkmJRWKttibn6MSa5fCUP76j/tEOSe2We6EFg5ZKywGtyLXEdAVuvQqSpApqtmACkpmXBGomNfzjGbwblVMpSlS5S5kpPrqBJKeDAkhujQ8axt1IJOVaKxc9YJGNLixZBLf5ok09OtY/boRzVgT/qJiHQT5EsKTMk94hhhWEX45F2hMqjnzO8JYKXzd/ewDxfk6NyV4nojh6iEX/2r+6LWRT9gcaaqUZgLgpmgrfQjDlHSd2ftHlTEiXVvKmCxWR3Fc3Ho/CONoUpCvSCiD6Kw9xpYh4sJMubVevIlNcukSj1uS4yHjCh0nrlv8UPL1EfMY1/u7PRkqpQoBSVJUk3BBBB6EQI87y6FIDff6XxmsfLBAiP+PL7RHvI1e0JgE2YCL4nZmN8iCRcfkxmZ9YCcgObh7KUL+f1i421KXOWlctRGE2KwHY6EJNx4RS1WyqkgspB64xHGcoX5Ogr+g5cxxqHB4DMsPn/xAx2YFhf1uK+vLJvCIa9lVXtShkfX08IIbCqSH7SSR/GAfI3iaUX7QW/omfek955gfOxfiePBufOF01elJYKtlpfVrnjFWNgz8gUHT9oPrDk3dqrQnEqUQnjitfxiXbi15FzaJc/bKR617cIYptuoBz4C7+0+hGUQV7Jnay38CflDUqmUpRlhBxjMCXiA6sLRDtY68j5yLj9IkW73g9tR+dIX/wBdlvmDlkptDFKjZ6TZaSFcCjCffLiPVJppSgmdTLD6lYT4skO0JYcb0rH3JI1crbksl8R6Z8s3h/8A66hICcWvE2fP1ukUsndWXOvKkTgk3CmWBfh2hSDEuduCkJfDUPyVK/8AIxU44k9tkuU/o09FtlBRm/Rj6uV8hpnaLs7aCQ7hgCWue8zhwb5ZEFwHzeOZfohPSkGSmai+U1aATzAQDbyhtFDtJCgkhhzWGL8/GEoJeJIfL7R1A7wIN3JuGzOpLki4y56PD6duJIuRcBnIvoAwDEfloxNBsmqbCZaDcB1TMm7ztmMxpeNHR7sYWKpjNolNuLuTnc+cDko+wWy/2PXhM1JdyCAWGFgq10k83tybIiNpUUiV5iMNKpUoyKmF2LM+pu+pJh/b2/SqfCpUs9mSxUkYsHNWjeUaOnzxSaZVlg27RI27uwogmUog8so5dvB28glMwXDsFeiocH4GOkUW/Eqb+zqpZ4BSAAfF298T6uZTVSOznoBJ4JdJ5jUHpF/cg/4KuDOJIXKqkEAOU5yyWmI5oUcxyNvhFeFTJBCwoqSDZYspJGihmkxq969wCgmdRTMYTdkn9YjwzIjJy9oEnDN7kz0cTd1fJY/PhFif0RaNBL+0WdL/AG5mTkLa4U2FtMOUSpP2gyVjuSJpbkB8IxNRLwnJuWaT0iTsiuXJX2khZlrZrMbHMMQxHWK5YYTdsam46OiUtXU1CErlSZaQsOMcwnzCU2MWmzaeamXhXOViJJVhCAAeACkmwjI7sVyiVqXWdmt8RTNwJlK/hIDA+A6xMq98+zOJQQtixwEjxBGIEeUY54Jp6ReskWjcya+YhCUy8IKbOsFeK2rEe5oqqvY4qZiJipqKeekv2kuUUBXB3WWI48oz6ftDpcDmXNd2YFz/AKcoZpN80TlgqStEt7oSkGYoPqs2A0teLYPMiEljo1gmVylpkzp8sSBYzJYSpS2DpUMaTd2uG4xdS0y3J++TySXbFhT0ZKMshHM6rbEyWpQoxOMt3SlacSQDdgGsPGHJe8+0bAUCT+Jlp90XN5b9EKgaXaW7NBVYyBPTMUq6uzmLRi43SABztGGq9gLp1K7anUZYUwmKQrCRZiHyHWNdQ71VcuXhNOyicSyVs5sLXGEMMi/WETd9KkApV2ATqlcyWQRwuSYutyjTdfgeHJ2snNJP8qyhpqCU4OCWlJ9cJBHuEN7T2Sj1VpuPVJb3gMYjKqwlS1JnyEJWXKErdH8oBhS9spw4e1k9UyVE+ZTGbtZYu4yO3/yPSZYVmx/6SX/t+SrVsyYLYifD+sCJKq+WS5nK8Jah84EbV1XVV5Rz3h/Sm/E/6NpRyStIWhikh+Hygp1Skd2YR0AUT9IECOBIjEZTRrW2AMjUuHbo9vfCVbOWpQAS75kYQw43Z4OBCRJhVGyTK70xQA4XL8ModOzMUpUkzVhC8JUlJADpIIuoFjzAgQIbk4q0KkwqbY8pKcIx56rU/mCIkStmpSXSpbs11qUGzyUSIKBFLnJ+yVIj7Ur1yO+ZaVoAckKwKTa2hf3Rn9obaqKhKTT0YsygtapaiGvYEiCgRv6bHFw5NbKckmtBo3/Ug4KiQyxnhUPqYvti71S6kkSpSyUhyCUgeZgQIlm6bGsbmlsIZJXRMrdpKQAZoEuWVBNiVrc5Xaw6CLelYDu6+JPibwIEYor42XMCqWWrNCddGzzyziJtFU9AeRMJVpLWEqSWuWUWKbPmqBAiSIsyk77QpqFlE2QHSWLcf52hyo2/XVSf/TScAOaiZdgdbqPuECBG+WCEY8kinm3ord092ZCKqZLqz2k5YxS2xAXJx5etkxjZS91JCbpVOH+MtXh3iYECMuTJJu2/RZGKRfbA2SEVKZmIlOFScKmIBI9IHN7Nd84Z30+zyTVArQAiZxGR6j5wIEbel3AozfuOMbRoJlHMMmekKSOYJA4giIO0aUApVLUSlQcaKHJ9YECNCKhdFtFco5pVymJCxFqN5VnKTTDpISf9RMCBFlERX6RVHqmWP4ZMof7YSdvVhynLHTAn4CBAgoLGl7RqlelPm/8AdUPhEdRmKzmKPVaz8YOBAFiPur6jyf5wX3YDh5CBAgASooGaj5f0hpVVJGalH+aBAgAH3uTwV7/rAgQI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data:image/jpeg;base64,/9j/4AAQSkZJRgABAQAAAQABAAD/2wCEAAkGBxMSEhUTEhIVFRUWFRUVGBUVFRcVGBUXFRUXGBUVFhUYHSggGBolHRUVITEiJykrLi4uFx8zODMtNygtLisBCgoKDg0OGhAQGy0lICUtLTArLS8tLS0tLy0tLS0tLS0tLS0tLS0tLS0tLS0tLS0tLS0tLS0tLS0tLS0tLS0tLf/AABEIAOEA4QMBIgACEQEDEQH/xAAcAAABBQEBAQAAAAAAAAAAAAADAAEEBQYCBwj/xABGEAABAwIEAwQHBAcHAwUBAAABAAIRAyEEEjFBBVFhBiJxkRMyQlKBofCxwdHhBxQjU2JykhUzQ4KisvEXc9IkY8Li8hb/xAAZAQACAwEAAAAAAAAAAAAAAAAABAECAwX/xAAoEQACAgEEAQMEAwEAAAAAAAAAAQIRAwQSITETQVFhFCIykVJx4TP/2gAMAwEAAhEDEQA/AM61qK1qdjUVrVVsihmtRWtTtaitaq2TRwGLsMRGtRA1RYUCDV2Gogauw1Fk0DyroNRA1dBqiwBhqtuzuED6skSGDN4n2R9/wVeGrQ9m2Qxx5uA+DR/9lTJKos1wQ3TSZeGohPKReFGq11zpM66RKa5J1RVf65eEGhjs9T0YOlz4fVlRyLbS9Y6V0U1Ji7CukUZw1q7DV1CYuV0irY64c5cOqKNVrqQC1KiivqINWuo1Wt1Vey3QWs+dCqvF1QAXGw3RX1dybDc8lneLY70hhvqj5nn4JjDhc2L5syxxv1IONxJqGTpsOQ/FRHBFIXBC6cUoqkcaUnJ2wcJLqElJBJY1GY1M0IrGpY2Ha1Ea1OxqK1qrZYZrV21qdrUVoUAchi6a1dgLoNQBwGroNRA1dBqABhq0fCGZaQ6yfn+Socq0TRlptHIBZZ3URrSRuYLE4sBUWO4gQS5gzDcDXxA5qRxCsJsYPWwKzuNonNmYCCufdnY20ibh+JBzg4GQHX8DqCNlo+AcOAq1Kx9qGt8Bc/MjyWNo0nVXhrWFtQ2kDzLugW8oVBTDWbNAE81PCKNN8FukWwgU64hKriAFqmjFphHvUarWQa2JChVsV1RYUGrYlRKmIUWrWlRBUJCEmySXVroVasAJcYH1bxVFi+0LG2pxUcN/YB8fa+HmomBxlSqXGo6TMjkOcDbZb4oJySZjnnKMHJE7HY01LaN5c/FQS1SS1Dc1dKKSVI4spOTtkYtXDmqSWobmqxUjwnRMqdAEloRmBDYEZqWNjtoR6VMkgASSYA8VzQp5iBIE2k2A8VZ+no0nDKQ+AQbTnnx/uxtpJ+Swy5VDs1hjciE+iWmHAg8jYpwFKxGNZDSaIIgAH0jpgTaZ8Nt1ZcPbhnj+6dHP0hJ0mwAAP36rNamDLvBIpwF0AtHX4HTDmlpLmOnuyJBEWnz/AOEPG4XDtMZXC/sunyDgfuVnngiqxSZRgJwFcYbhLKomlUM8nN+9pKi4zh1Sl6zbe8Ljz2+K0jOMumVcWuyNRZLgOZA+avKjpsqrANmo34nyBKn5rpfUvlIe0MeGyBxDDNcCHXWO4tWrYe7TnZyPrD4rZY54i6rcNwo13BzwPRA6H/EOw/l+3RK0rOi3wTOytH9g2u5pD6rQQHatabgeJsfJTarkQugRysoNetCh8lehzjC1COOPNV+LxCjsJ1mANTNgOcoimTZYvxhJhCLiSFVu45SmGy4jUxA+BOqrOIcZryCzK0OMTlkjlrI+SZUK7M3b6NRWrNYJcQOU6nwG6o+M4lz6TwJazI625sfW/BB4dhXvOeo4uPMmVY4vCZm5IJB18OSnl9FeI9mU4XQJV/w/D5ZPSPmpmH4e1g0UjJyCYw4pblJiWp1MNjjHlsjFq4LVJLUMtTxyyMWob2qS5qG5qAI8JImVOgDtqMwILUZhS5qGYg8ROQZxo6bDYgX+yfiEYLpzQ5padD8jsVhnxb4/JriybWVeG4pcMdESBz3ibEnl/wArTcKePRvA1yOPPdw5/Wmi8y4hno1C1w0v4xofl81u+zuKDg4AmXtLQCRl7zdDcRv9ALnyhQ4pWbjB4gOpUnmbOAnXUGAI6xbp5wMRh/SVXNJ7tpGvLpppppAhD4YHtoUA8nMagb3gO6QwyXlswIGp1tzhTsVgXZ6lQVGl1yWXmANvjt+KKbSDphqDRTE7bEmdOduovrulWxrYvdpsRzH0Sfis/iuLuABc05nHuMFi6bjYWvJkbfBNw/htWqPSV3wInLoBIBED3dvMdVO5+gbV6kylSyVCNRBLTzB0Keu4ASTC7x2JaA1ouWGBpZt7E/FBp4VjiH1Db2RzOxjRb5VKSUqNdI4q42R24M1Ie+1PZuhf+A+1TTXGURpoBy5t6Lqq+ddFBxDcokGx63B2SrkONHNeuqrGVSi1apKCymSb6KYckPgCxoAL3mGjUn61WS4nxV1d2X1WNNmDpu7mfsU7jOKq1XFoaW02nug2n+I9T8lWM4a7MCPj9c0wqXBTkm4KhPwVzgsGHmD4+SFw/h5BA3V/hqGUdVrCDm6M8+dY4P39BU6IboEiEYrgp+MVHo4k8kpu5MEQuS1FIXJCuUAlqGWo5C5IQBGc1DcxSSFw4IAj5EkaEkEEJjkVrlDa9FY9UovZNa5GpAmwEoWDwznmB8eQHMlQuNdrcLQGSjNV41NM5WfGrv8A5QRtOyzkn1FF4pPlgeJYZxc9zmtLDbKQS82iAGgxEadTbVabsrhi3DsdkFNzRJApkVHkCI0JaJId1g6ArzV/azHVjlod0zpQp5nX0lxDjPUQpNHs5xrEXjFEH367m/Iv+5Y/SruTN/L/ABR6pV4gX03n0VSmc7HlptLhVYXvYCYHdk7b+AJh2/rbqozRZrmXuH5G5gIJtoLmNbSvKqvZHjVITNYXGmKi+3thBqcc4phj/wCoa54b+/ptqRtPpWd4aG+dR9JF9SJ8z9UetcMY+rFSmaYlpzMdlFTO0kEOGlnG0EXJsg8Qq1WmHtLLHW0idiLR4LBcM7f06jgaoNJ3vZi+m7lmqAekbtdwfEL0DhnGqFZopPBcS0kNLwXFtofSddrxYXa7e8TCrjwSxy5jfz/gTmpx4dHHCcH6QyfVHzPJXX6qwzInbw8OSjcNe1oyiYBOog67jmnxeNLbj/lXnJN8junwtQ+3tkHEOyksO32bFQsTBEEAj63T4/Gmo4GAMoIt96h1K0Ak2A1JXOlj+6kPVxz2ct5LH8d7Ruc/0WHcWsab1GmC9w2afdHz8Nee0PGKtaadJpZS0J0c/wAfdb0335KFwbht7hMQxqCtmfEnRe8J43WkCr+0bzIAcPIX+K0rQwgEBt76BQcFgGx1UqMtkxgk5Sp8ieuxRhDdF0Sc6bMo/pE3pE7Rx27JBcmzIHpFz6RTRFkiVyXIJqLk1FNBYUuXJchGouTURQWducuCVwXrgvQFhZSQc6SAKdjlZYam0NdUqODKTBL3nbYADdxNgBclQeGYc1HAacybBoFySdhCpu0PFjinso0QRRYYpt3e7Q1XdSJ8B8VFFoqznjXaCrij6Cg1zKJMCk31qnWqRrzj1R1iVoOz/wCjzu+kxPeNv2QNhMEZ9zq23XTRaHsh2SGGaHuANZ0Ek7ToGyOYjr130GJxDaQguGa1tx3QfjqDuLnqk82ofUP2OY8S7kB4LhGYcEta1gggMAgNDSYEDmAZtNhE6K4o41pNyNxoTfWDMyYB8ehVCK9okk90TkF+7lgSBJvpuDsmZiNIcI7vqluhbH/B20Se5m+1F3x3hRrsEE2LXiCNdjN9J6b+Kx3Eez7y9tZwyPbDSSYttcgaaW5jRb3hWKzsbchwb7ViY1BF48BCkV8OHCw21kRE6z0+8aolC+UQpVwzx7iPZzD1yWvbkftVZAdP8YAhwtF79VlsbgsTw0gPHpMO9xLXNJDS4DVrhejWA+nBezcT4Q25gA9TBPxLvDxM80XD8PpV6TqFdgqNeO8HCfiI9V03BkQSfdC0wZ5we2XKK5McZK12YLgvad78gnOXd1j7A1S3WnUbo2sPJwuOQuaHH2V8zQYc2zgQQ5p5EOggrC8X4I7heLNCqXHD1706tgRlcMr50FSm4ifGdDC1zsX6ZjnuAFVmVtSNC5pEPb/C5tQOHlsU7LBHI9xXHqp4o0vQk1McAMrbj6+JUV2InX8vJQ3PTekWmPBCHSFMupyZH9zJLg06tH2fYnaWjRoHwCjConzq/jj7FPPk/k/2TGVo0smNVRM6WdSoRXSKyySl+TbJXpUvSqKHpZ1aitkr0qb0ijZ0syCCQaib0ijF6bOgCT6RcmogZ1yXoomw5euC9BLlwXoAkekSUbOnRQETi2K9Dhsg9evr0pNN/wCo28GvVr+jPgzJdia0WtTabSYkHTp829Qsz2gf6TFOYJhpbRFrxT7rj/Vnd8VpjjBShoe5jWiPdAExYxO5PmEtnm4x49RvDHk2eN7QMaXNZNrAi863F+RadtFQVcbnBJMk39eDZwdAAB3Gu8mLqibxekTevSIJGtS470a+RHI2KkUeKUW612kdHU43nUyOpjunRc5pjiL+Q2SGNtAjOdM0jacpna4MzZM4gzMCMw13DiI01G+0aSomFxgqtzNcSCSJkC951b/+1Hx3GW0nBr570EOyki56cotbu7qtEqzS4DFZCcpgjMII2JBGp8Y5rS4bHSDmN9iC0aDXW2l+XTfDMq6GItM5XRcSTrpz35KRjOI+jYamV0N5MLj3hYZdzJsDY7qYugqzd1aIeORuZFvja4PXZQMNhskkydYsdZ6ydItHndUnC+OtqtzU3CJAuHtIgAHeSOv3Ka3FzlObUnV3jM+V9txYEq3F2Vprgr+2/B24/C1KQb+0Bz0iLxUAkAmNHAkGOfS2C7IV/S0RLT6Qg4d8iHZ6eapQLp6F7T1cOS9NwldtQNc0yLDwjXvN128wdyvNsVhzh+IYxjRAe1uKpifbYRVH+r0ic00+0YZoie5NmUrjlIMrPDfVJzN/leA4fIqBKdOe+GFzJ8yFKUqQC5k+ZBBTgoALmSzIJKWZABsyWZClKUAd5k2ZcSmJQATMmLkOUpQB0XLklMSuSUAdSkuEkAU/BSX4lpNzLn+J1PndaOoxrmlr2uykCSQXQ1xPtXtYXHTqs72ZviG+Dtp9k7eS1zKYy6x/myHTWALHW29wkNT2joYujKca4QylTfUbnBBbElsXcLWGsE231UzgPCqD6NIvaC4mZzO952UwHR6vw21Xfalw9EGiJLmDV0ZWgnUkWkW5FW3BKJFKk0GCGkG7DEMkz3vMbahLt/aMJtIsMM1rWgNDQ1obAFMwBJ6ggdfWB6LLcZacQ6tUbOSkWN9Qie9DpAME96YGog7q747izRpZu5mMBhzNkuLdZjZua/tJuH4KMN6MinL2HNDjbM0GI1geYIvZUXuWTrkkdncUHUKZdEghurvYdlBkjlHe2mI3VnVDC3KWgtILXDvEQZa4ZdYO4130VD2OxEMewNPdfm9VpMkd7xPdvtyWkJNxLpG0aXMXAv0OuxsoZD7KHs88UMUaRiC7JqLm+R1wLkGORmNVdcW4mR+xpkmo5xbZuYtBsIy6ax/DOXSSqTtQ4ela5rjnAvYd0tJIk5ZnoLiBC0XZfAUxTFSMz3NzF0mZIhwganY+9MazFas2dUpsuOCYYUmBs3nMSDMExaPrXk4LIdqqYHEsO736L2E3vHpI/wB63NNve+Oh1MmJmTOh8bjksT2xqf8AraJP+HQqPMwYzZhr8PqU3p/yE8rtWQuKgmlhXn28NSvzLWwflCrZWk4xhMvD8IY7zGsYdbA0xqfFvzWaXQi7Rz8iqQ6eUwSVig8pJk6AEkknQAydJJADFJJMgBkkimQAkxTpkAMknhJAFDwqp6LFtB9ioWnwaSD8gVu/1M3gRroANTzP26rB9p8M6nWbV946j95SgOJj3hkf1zrfcBxQrUmPbJ7oB3III6fVwk88bSY9ifoVXaLhwf6NrnONnGC6YNgLGb/arjD4ENIDYAAj1J9mBBPwjxuj8Q4aawGUw5pESIBFtdx46iIRDTAc64tmsSbd4ciOVx8UpLpDCMrxBvpsSKIeQymDmIAAkiXGDpsOhmFMZ2YYYzVapH87bkhw1AvPzR+F8HNKpVeXNJdlgh5JjMS4uk6yR3hZWDKJy3cIAn1CfbJuLncW1noqt+xdsz/CKbaeKdTMFrpaJcTaC9m9wA066Eq049xMUmBocA94EEFxygggkga7CPanouMbwBz6rK1N7mO7sy2+Zr+6bCCYMcjGqk43g5qVaVSXQz1mkCHBpzNvyzHfw01gm1aZzw3gQNDvGalRuaS50tg9zvE6z7XwVh2TqkTRdmBGYAOFu6Yc21xB22vzKsaLnE6HQ7NmQ8Ejl4/JcV+FkvFSmQ14c0+sRPI6a7ddDcoS5J32mmXcGJ1EzrM3Ju3y+0LzvjTvTYmtF872YVkdTFQjw75Wy4njDQw+dwAfAa1t7vIgRzAuY2ywsx2SwPpMQD6zcODJF81aoO94lrbf5k5gVJyYpkfNGxxXCP1il+rh2UnKW7gFpnTwDh8eqrv+mtT98P6fzWgwlYte0k6Fp2BIBgd0a2+0dQtaVOnyNp/2Z58atHmR/RvU/e/6fzSH6N6n73/T+a9NQq2Ia3U/XXkt3OuzFY0zzofo2f8Avv8AT+a4Z2Ba0zVxHd5NABPQEz9i1fEONnRl/s/NUbq7nPlxJ+5KZNX6RGcekXciCP0fZicle20tEx53Tu/RvU/ej+n81Z4bHupuI1aATHK+x2WiwPGGuAvI/wBQ8Qpxau+JBk0qXMTEf9OKn70f0/mmP6Oan70f0/mvTGPBEgyEk3uYtsR5l/05q/vR/T+aY/o5q/vR/T+a9NlKUbmGxHl7/wBHVbaoP6T+K4P6O6/vt/pP4r1CtXa0S4wPtPIDdAp8QYQCJg7wqyyqLpslYr5SPNT+juv77f6ShO/R/iPeb5FeqsrA6EfXRdEqVO+iPGkeSf8A8DiebPn+CS9ZzJKdzDYj5+41hG1KJkwO6C6IDHtH7Kqde6QTTceRB2VV2Q4scNVNKrLWuOUz7D9L/X2rTYWLksJEQW2yukZSDzBH2LO8e4OIBExZrHk/AUapOjhENdvGU6ApfDNSWxjM4uL3I9Lo89ZE2zGZBvJ3+1DrsILheI5ganxtpb5rAdm+1TsORQxQOUGA8jvN6OB2v9ar0PDvbUbnYWvaQIIAIMzN+f2rHLicTSE0yNWbINzp7zTu0nun4yFHcLOLSSNL1CLkNiSbE8jvorMNFrDU+ztFrg/w25bpHawi+jY2E/nuNlhtNLILfWPcb6riDmixId92g0iUZtFxMmORJeTMgecx/mCmAk7nbeDB003t8UmOkyeYvn2gzbb7lNEDYEQB/dgwNHxyjUWFrHbQ3VgysGiXFoAEkkAgASTf4ffqoOJxTaLZqOyi3LMSOQ3PTSLrL8d4zmyhzTDoFLDtvUrETBcNY+X2rbHicv6M5TSOe0PF31qjfRCXOOTD0zzNnVnDYADyaORWq4DwxuGoNotgmO+SM2Zxu4m9iTbwhVvZzgxpF1fEQa726CMtJgiKVOfhJ3jwV+5w2J0EyL6EaG3P5jcFW1GRJbIkYoNvcySyr3bEWmTI+0CbmfjO4WuovlodzaD8ljRodfODv1vr05HULS8H/aYcNM6OYdjv+Krpny0GZcWRuI8aa2wueQ1+J2Wdr419R1zA90afHmtGezVL3n+bfwWYr0w17mg6EiecEj7lln8i5ka4dnUTqqEN+ykRIQHfXmsWbIFibZv5T9yWHeQLGDH2LrF7+B+xDw231yVH2WXRbcP40WkBxg6T7JjmNvFabB41tTSx5fgsjw3hLsRmggZSNZvM8lccI4NWo1GkvYWCZAknQ6SOab08sirjgVzKDv3L5Mu4TQugJmY7a18raQDodnLh8BE/NVOG44Wx6QFvN7RM/wAzd/FF7Q121K7wCHAZQOkC8cxM3VS2kQLEH8OXguRqZXkbR0MKqCRp2cVpuEtId/KQCOpa6FOw3Ee8GnNf3mkR8VijSbqWwegn71c9nsGalQd52VkOIk35N+uqMMp7lQZIx28mwhMu0l1jnniTAJEtN3RJAdz5fHzPRSqdJhsYLCDId6rgSRDm6EGd+XRDoNjSB3hYGOR0gnTb8FKa5xvA0Osk6ibzfUnRcux+jO8Y7NktmnlqCBFMuiozURTqus9v8L9JsVnMI+vhXn0FVzT7VJwLHf5qT9fhPivSQwmJabEmxA0Ox+pXGJwrKrctSm14BMek7wEXsT6pvtomYalriXJlLD6oz2D7fVGjLXw89afdk31Y4ded1ZUu3WGOrK4+DSdeYdryTns9RAIZUq07GzHlzfCKma3xTjs4fZxTxqf7mkTbqr78LK7ciCDtjSdalh6zzp6oA6icxsfBRMX2nrN9d1HDDXvEPqWm4B8fdUg9lsw/aYzFOFzlaWUgYj+E2up/DOzGDod5mHaXySHVSazpB175gHwG6N+GIbcjKDACtiTOFpucN8ViJFMCPYBu/Xa1lquB9naWGJqFxqV3evWqCSZjutj1G6QBy3VkCXTrpGtrtBEDTdGpgA+zMgSCCdZiPo7rOepb4jwXjiS5YxbJJi19AIsBuYja+0QdESu3uwCNBsXDcW8vlGyUmTcanaDcQDBF7H4ixuUxabXOo36nWNuvLqEqajZdpN7d4gDfQ+e9/JaXs0R6NzRs4c92jn4KgpMEEtHWwkGTM9LK57OGHOEES1p1kWO3L1ltp3U0Z5uYl6vP8Xd7/wCd3+4r0FefVvXd/M7/AHFa6zpFdN2ybgMI6qS1pEgE3PUD70uI8MfSALogmBBm/JU3EDiRldhawpuGYOzaODo6HQj5psDice8PGLqscAP2ZbFnGbmGg2sl1s289mz37vgvavAa9zlGnvN5eKpMNsPh9eSinjXGWwM9F209zz9UKS2ziOqplUFTiXx7ne41fZAWq/zN+wrQqh7IjuVP5x/tV8ujp/8AmhHN+bGKreP4r0dBxGp7o8XcvhKs1mu2tUZKbMwzF0hvSCJ+atmltg2Vxq5JGXxGV8SO8NHAxCDUpPFyGvA9pph3SQiuEWHzSokyuI3ydJdCFQRB35/itn2bwuWlm9+D8BMfaVkA6J8QtRwXjDQxrHRItr15FOaVxjK5C+dNrgvYSUP+1Kf0W/ikn/LD3FfHL2PJmnmAZj+EXy7fXNEoVOTTdp9WDvMyY+tE1BwDZMSARedZnw20+KKwiTERDtCOQPLW+vkueOHdMQdNnbzax0ldOy319o2Dt2t68knNGZ3eA9bm71gOcdPHaF2WaXduJB5NEyAOY/GFUkQYb2I03gadHfUIpaLkiR1Lt9f+FzFh3mwSJM9SDc/M9ERhBAvs0WaTq3T6vyQSKiGnQDzLtWjpGyLQa0+7ETsPZEeyu6bY9UnbYX7u0lOwkC7T6rYMb6fcggemy1i3UXzRtBtGthbdS6bY3Gose9psCD8/hoEGi51onU+zyI5lEaTzMc9NXdZn6CADV3zzAne4vfQDxtvryXTGkiR01h181rmxuZjeNpXFQX8ZnQGxAPd8TprOmiK6oBAG52EayDb66oAVfNaCXG8XuYvcaE/CZUrs/XArNAGuZu8CZI0t7Iv4KK+4EgdZMjTSTvePOEfB1gxzSdn7kmw1g/drforQdSTKy5i0bFed1Dc/zH7SvQsy89fv4/it9Z0jPTdsG7tO3AuBqUnVGvDhI2LSCNupXQ7X0Ma1zqVItNHvuBjvC5y2/lKf8EVghpgAa/al1ke3abvGt24H/wBReHP7ponM6w7lPU2F5tqorW993iEWphqZc2WMJsbtbrEyLIFN3ePiq5Z76LY4bbNl2SH7N/8A3P8A4tV6qXsn/dO/7h/2tVnXxlNnrOE8hc+QXRwtRxqxHIm5ugywPaHEtrVnH1miAOsDUfGVqcZxNr2PazNLmkAxABIIB1WIdWB7tTuuFvCErq8yaUUzbBjabbQOXD+IcjZ3nuiMI6joU/o5u0hw6LmnIJSC5Y16Fx2f4aKziSQWtIJHOdB8irbiXZum4E0u47lJynp0Ujs1hMlEOOr+9bYbD7/irVdbFhj41aEZ5Hu4Zg/7HxXuO+X4pLeJKPpY+7DzyPBXYwREagakXvMfl96c44mCC0SCZJbq6POwH5Ksrdi+J/8AtnXRx3EHVRqnZLiA1pToLEbaLPwsv5EXf9otI/vW6kSL3MmZ8AFLocUGXUWM7nUW0tyWTf2dxo1ov+a4/sfFj/Cf81DwkrIbN3GGCO+2ZBk20+M7x8VJw/FG2AfcACxHXUDTz3Xn7uH4ka03eRSGGrj/AA3eRUeL5J8h6ZRx2YHodQOnWUZuIEXcB3RrI0+vz2XmLDiG+y8eak0sfim/vPnyhR4mT5EemsqCQcwMSeet+fX8F01wJMHc7ciN155S4ziuTtvZR2cZxI2drJGXWFXYyd6PRWVPW70xNhe2boR9TELsnkLgjroJEHWN730WEw/aOuNaTjroHb7myn0O0biZdRqi4mKVQ/zGzT1RsfsG5Gr9Pl1iZmLCdgAR62up62XT6hJ3i02y9ASDE7fLRZ7DcdbeGV+Q/YPG8z6n1y3VrQd6TSnVOhvTqb63iZ6aaqNrJtGgdicQ5gfSAcCLRfxVKcNVGtKp/Q78FsuCUi2i0OBBl1na3J53U7KmpYfJFWxeOXY3SMB6N+7HDxaR9yK0GLg+XVbrKlCqtLXqX+o+Dz5xu366KMB3j4r0g0wdkDENYxpcWttfQKj0nyWWp+DPYCu6nQyt1kuIGsGNOsBCbUD7tM/cRseRUEY4sJkSCfIHdHeKNW8Q60uY4teOUltz8UtJSfBtFpcg8eKuU+jMG8T8l57xbiGMpvzVKTjzOUuHmF6J+rv9nEnXSqxr45iW5T13TnD1yP8AAdru9n/kq7X7WW3L3PL6XbhrfXY+mRyBI+St8N21bUIFNlV7j7tNxH9UQPNbR3D6rtaVHUz+1OmxvT+SVPh1TcUmkaQ5zvlAVVD2T/f+Bfu1+geA4y+nlLSRIEg6EjWQthwrirK4tZ0SW/eOYWWGHYBD3TbQDLB58/mn4W7LXplvvASNCHWP2prBknF0+jHLCMlaNuklmCS6IkVP6sl+qjkpkJ4QBC/UxyT/AKi3kpoCcBRQEH+zm+6EhwtnujyVgkigsg/2VT90eS6HCKXuDyU4LoIpBZCbwql7g8kRvDaXuN8lKTopAAbg6Y0Y3yRG0WjRo8gu0lICDQnSSQAkkkkAJMkkgBLmrTDgQdCu0yAMdxPs9VZJpD0jdmzDh0BNnDy+Kz1UlrocC1x0DwWk823ufFepLirRa4Q5ocORAI+aXnp0+uDaOdrs8sZiqg0eY1GjjHx3ClM4i/mNtWmL9RFuXIrbV+zeGd/hBt57hcy/PukKK/sjQ2NQeDgddfWB1WX0016mvni/QyzeI1OY1j1T8QRKcVXO1PkL/CdQtM3snSH+JV82f+CLT7NUhq6ofFwH+1oUfTzDzxMzTaSZMmNDP2wrHh+Fe5zS0d0HNI0tsOZnktDQ4TRZpTB6ul/+4lTVrDBXZlLLfRW/tOqSskkxRiACcJ0lICXQTJIA6CSSSAHC6CSSAHThJJADpJJIASSSSAEkkkgBJJJIAdMkkgBJJJIASZJJACTJJIAZcpJIASSSS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data:image/jpeg;base64,/9j/4AAQSkZJRgABAQAAAQABAAD/2wCEAAkGBxMSEhUTEhIVFRUWFRUVGBUVFRcVGBUXFRUXGBUVFhUYHSggGBolHRUVITEiJykrLi4uFx8zODMtNygtLisBCgoKDg0OGhAQGy0lICUtLTArLS8tLS0tLy0tLS0tLS0tLS0tLS0tLS0tLS0tLS0tLS0tLS0tLS0tLS0tLS0tLf/AABEIAOEA4QMBIgACEQEDEQH/xAAcAAABBQEBAQAAAAAAAAAAAAADAAEEBQYCBwj/xABGEAABAwIEAwQHBAcHAwUBAAABAAIRAyEEEjFBBVFhBiJxkRMyQlKBofCxwdHhBxQjU2JykhUzQ4KisvEXc9IkY8Li8hb/xAAZAQACAwEAAAAAAAAAAAAAAAAABAECAwX/xAAoEQACAgEEAQMEAwEAAAAAAAAAAQIRAwQSITETQVFhFCIykVJx4TP/2gAMAwEAAhEDEQA/AM61qK1qdjUVrVVsihmtRWtTtaitaq2TRwGLsMRGtRA1RYUCDV2Gogauw1Fk0DyroNRA1dBqiwBhqtuzuED6skSGDN4n2R9/wVeGrQ9m2Qxx5uA+DR/9lTJKos1wQ3TSZeGohPKReFGq11zpM66RKa5J1RVf65eEGhjs9T0YOlz4fVlRyLbS9Y6V0U1Ji7CukUZw1q7DV1CYuV0irY64c5cOqKNVrqQC1KiivqINWuo1Wt1Vey3QWs+dCqvF1QAXGw3RX1dybDc8lneLY70hhvqj5nn4JjDhc2L5syxxv1IONxJqGTpsOQ/FRHBFIXBC6cUoqkcaUnJ2wcJLqElJBJY1GY1M0IrGpY2Ha1Ea1OxqK1qrZYZrV21qdrUVoUAchi6a1dgLoNQBwGroNRA1dBqABhq0fCGZaQ6yfn+Socq0TRlptHIBZZ3URrSRuYLE4sBUWO4gQS5gzDcDXxA5qRxCsJsYPWwKzuNonNmYCCufdnY20ibh+JBzg4GQHX8DqCNlo+AcOAq1Kx9qGt8Bc/MjyWNo0nVXhrWFtQ2kDzLugW8oVBTDWbNAE81PCKNN8FukWwgU64hKriAFqmjFphHvUarWQa2JChVsV1RYUGrYlRKmIUWrWlRBUJCEmySXVroVasAJcYH1bxVFi+0LG2pxUcN/YB8fa+HmomBxlSqXGo6TMjkOcDbZb4oJySZjnnKMHJE7HY01LaN5c/FQS1SS1Dc1dKKSVI4spOTtkYtXDmqSWobmqxUjwnRMqdAEloRmBDYEZqWNjtoR6VMkgASSYA8VzQp5iBIE2k2A8VZ+no0nDKQ+AQbTnnx/uxtpJ+Swy5VDs1hjciE+iWmHAg8jYpwFKxGNZDSaIIgAH0jpgTaZ8Nt1ZcPbhnj+6dHP0hJ0mwAAP36rNamDLvBIpwF0AtHX4HTDmlpLmOnuyJBEWnz/AOEPG4XDtMZXC/sunyDgfuVnngiqxSZRgJwFcYbhLKomlUM8nN+9pKi4zh1Sl6zbe8Ljz2+K0jOMumVcWuyNRZLgOZA+avKjpsqrANmo34nyBKn5rpfUvlIe0MeGyBxDDNcCHXWO4tWrYe7TnZyPrD4rZY54i6rcNwo13BzwPRA6H/EOw/l+3RK0rOi3wTOytH9g2u5pD6rQQHatabgeJsfJTarkQugRysoNetCh8lehzjC1COOPNV+LxCjsJ1mANTNgOcoimTZYvxhJhCLiSFVu45SmGy4jUxA+BOqrOIcZryCzK0OMTlkjlrI+SZUK7M3b6NRWrNYJcQOU6nwG6o+M4lz6TwJazI625sfW/BB4dhXvOeo4uPMmVY4vCZm5IJB18OSnl9FeI9mU4XQJV/w/D5ZPSPmpmH4e1g0UjJyCYw4pblJiWp1MNjjHlsjFq4LVJLUMtTxyyMWob2qS5qG5qAI8JImVOgDtqMwILUZhS5qGYg8ROQZxo6bDYgX+yfiEYLpzQ5padD8jsVhnxb4/JriybWVeG4pcMdESBz3ibEnl/wArTcKePRvA1yOPPdw5/Wmi8y4hno1C1w0v4xofl81u+zuKDg4AmXtLQCRl7zdDcRv9ALnyhQ4pWbjB4gOpUnmbOAnXUGAI6xbp5wMRh/SVXNJ7tpGvLpppppAhD4YHtoUA8nMagb3gO6QwyXlswIGp1tzhTsVgXZ6lQVGl1yWXmANvjt+KKbSDphqDRTE7bEmdOduovrulWxrYvdpsRzH0Sfis/iuLuABc05nHuMFi6bjYWvJkbfBNw/htWqPSV3wInLoBIBED3dvMdVO5+gbV6kylSyVCNRBLTzB0Keu4ASTC7x2JaA1ouWGBpZt7E/FBp4VjiH1Db2RzOxjRb5VKSUqNdI4q42R24M1Ie+1PZuhf+A+1TTXGURpoBy5t6Lqq+ddFBxDcokGx63B2SrkONHNeuqrGVSi1apKCymSb6KYckPgCxoAL3mGjUn61WS4nxV1d2X1WNNmDpu7mfsU7jOKq1XFoaW02nug2n+I9T8lWM4a7MCPj9c0wqXBTkm4KhPwVzgsGHmD4+SFw/h5BA3V/hqGUdVrCDm6M8+dY4P39BU6IboEiEYrgp+MVHo4k8kpu5MEQuS1FIXJCuUAlqGWo5C5IQBGc1DcxSSFw4IAj5EkaEkEEJjkVrlDa9FY9UovZNa5GpAmwEoWDwznmB8eQHMlQuNdrcLQGSjNV41NM5WfGrv8A5QRtOyzkn1FF4pPlgeJYZxc9zmtLDbKQS82iAGgxEadTbVabsrhi3DsdkFNzRJApkVHkCI0JaJId1g6ArzV/azHVjlod0zpQp5nX0lxDjPUQpNHs5xrEXjFEH367m/Iv+5Y/SruTN/L/ABR6pV4gX03n0VSmc7HlptLhVYXvYCYHdk7b+AJh2/rbqozRZrmXuH5G5gIJtoLmNbSvKqvZHjVITNYXGmKi+3thBqcc4phj/wCoa54b+/ptqRtPpWd4aG+dR9JF9SJ8z9UetcMY+rFSmaYlpzMdlFTO0kEOGlnG0EXJsg8Qq1WmHtLLHW0idiLR4LBcM7f06jgaoNJ3vZi+m7lmqAekbtdwfEL0DhnGqFZopPBcS0kNLwXFtofSddrxYXa7e8TCrjwSxy5jfz/gTmpx4dHHCcH6QyfVHzPJXX6qwzInbw8OSjcNe1oyiYBOog67jmnxeNLbj/lXnJN8junwtQ+3tkHEOyksO32bFQsTBEEAj63T4/Gmo4GAMoIt96h1K0Ak2A1JXOlj+6kPVxz2ct5LH8d7Ruc/0WHcWsab1GmC9w2afdHz8Nee0PGKtaadJpZS0J0c/wAfdb0335KFwbht7hMQxqCtmfEnRe8J43WkCr+0bzIAcPIX+K0rQwgEBt76BQcFgGx1UqMtkxgk5Sp8ieuxRhDdF0Sc6bMo/pE3pE7Rx27JBcmzIHpFz6RTRFkiVyXIJqLk1FNBYUuXJchGouTURQWducuCVwXrgvQFhZSQc6SAKdjlZYam0NdUqODKTBL3nbYADdxNgBclQeGYc1HAacybBoFySdhCpu0PFjinso0QRRYYpt3e7Q1XdSJ8B8VFFoqznjXaCrij6Cg1zKJMCk31qnWqRrzj1R1iVoOz/wCjzu+kxPeNv2QNhMEZ9zq23XTRaHsh2SGGaHuANZ0Ek7ToGyOYjr130GJxDaQguGa1tx3QfjqDuLnqk82ofUP2OY8S7kB4LhGYcEta1gggMAgNDSYEDmAZtNhE6K4o41pNyNxoTfWDMyYB8ehVCK9okk90TkF+7lgSBJvpuDsmZiNIcI7vqluhbH/B20Se5m+1F3x3hRrsEE2LXiCNdjN9J6b+Kx3Eez7y9tZwyPbDSSYttcgaaW5jRb3hWKzsbchwb7ViY1BF48BCkV8OHCw21kRE6z0+8aolC+UQpVwzx7iPZzD1yWvbkftVZAdP8YAhwtF79VlsbgsTw0gPHpMO9xLXNJDS4DVrhejWA+nBezcT4Q25gA9TBPxLvDxM80XD8PpV6TqFdgqNeO8HCfiI9V03BkQSfdC0wZ5we2XKK5McZK12YLgvad78gnOXd1j7A1S3WnUbo2sPJwuOQuaHH2V8zQYc2zgQQ5p5EOggrC8X4I7heLNCqXHD1706tgRlcMr50FSm4ifGdDC1zsX6ZjnuAFVmVtSNC5pEPb/C5tQOHlsU7LBHI9xXHqp4o0vQk1McAMrbj6+JUV2InX8vJQ3PTekWmPBCHSFMupyZH9zJLg06tH2fYnaWjRoHwCjConzq/jj7FPPk/k/2TGVo0smNVRM6WdSoRXSKyySl+TbJXpUvSqKHpZ1aitkr0qb0ijZ0syCCQaib0ijF6bOgCT6RcmogZ1yXoomw5euC9BLlwXoAkekSUbOnRQETi2K9Dhsg9evr0pNN/wCo28GvVr+jPgzJdia0WtTabSYkHTp829Qsz2gf6TFOYJhpbRFrxT7rj/Vnd8VpjjBShoe5jWiPdAExYxO5PmEtnm4x49RvDHk2eN7QMaXNZNrAi863F+RadtFQVcbnBJMk39eDZwdAAB3Gu8mLqibxekTevSIJGtS470a+RHI2KkUeKUW612kdHU43nUyOpjunRc5pjiL+Q2SGNtAjOdM0jacpna4MzZM4gzMCMw13DiI01G+0aSomFxgqtzNcSCSJkC951b/+1Hx3GW0nBr570EOyki56cotbu7qtEqzS4DFZCcpgjMII2JBGp8Y5rS4bHSDmN9iC0aDXW2l+XTfDMq6GItM5XRcSTrpz35KRjOI+jYamV0N5MLj3hYZdzJsDY7qYugqzd1aIeORuZFvja4PXZQMNhskkydYsdZ6ydItHndUnC+OtqtzU3CJAuHtIgAHeSOv3Ka3FzlObUnV3jM+V9txYEq3F2Vprgr+2/B24/C1KQb+0Bz0iLxUAkAmNHAkGOfS2C7IV/S0RLT6Qg4d8iHZ6eapQLp6F7T1cOS9NwldtQNc0yLDwjXvN128wdyvNsVhzh+IYxjRAe1uKpifbYRVH+r0ic00+0YZoie5NmUrjlIMrPDfVJzN/leA4fIqBKdOe+GFzJ8yFKUqQC5k+ZBBTgoALmSzIJKWZABsyWZClKUAd5k2ZcSmJQATMmLkOUpQB0XLklMSuSUAdSkuEkAU/BSX4lpNzLn+J1PndaOoxrmlr2uykCSQXQ1xPtXtYXHTqs72ZviG+Dtp9k7eS1zKYy6x/myHTWALHW29wkNT2joYujKca4QylTfUbnBBbElsXcLWGsE231UzgPCqD6NIvaC4mZzO952UwHR6vw21Xfalw9EGiJLmDV0ZWgnUkWkW5FW3BKJFKk0GCGkG7DEMkz3vMbahLt/aMJtIsMM1rWgNDQ1obAFMwBJ6ggdfWB6LLcZacQ6tUbOSkWN9Qie9DpAME96YGog7q747izRpZu5mMBhzNkuLdZjZua/tJuH4KMN6MinL2HNDjbM0GI1geYIvZUXuWTrkkdncUHUKZdEghurvYdlBkjlHe2mI3VnVDC3KWgtILXDvEQZa4ZdYO4130VD2OxEMewNPdfm9VpMkd7xPdvtyWkJNxLpG0aXMXAv0OuxsoZD7KHs88UMUaRiC7JqLm+R1wLkGORmNVdcW4mR+xpkmo5xbZuYtBsIy6ax/DOXSSqTtQ4ela5rjnAvYd0tJIk5ZnoLiBC0XZfAUxTFSMz3NzF0mZIhwganY+9MazFas2dUpsuOCYYUmBs3nMSDMExaPrXk4LIdqqYHEsO736L2E3vHpI/wB63NNve+Oh1MmJmTOh8bjksT2xqf8AraJP+HQqPMwYzZhr8PqU3p/yE8rtWQuKgmlhXn28NSvzLWwflCrZWk4xhMvD8IY7zGsYdbA0xqfFvzWaXQi7Rz8iqQ6eUwSVig8pJk6AEkknQAydJJADFJJMgBkkimQAkxTpkAMknhJAFDwqp6LFtB9ioWnwaSD8gVu/1M3gRroANTzP26rB9p8M6nWbV946j95SgOJj3hkf1zrfcBxQrUmPbJ7oB3III6fVwk88bSY9ifoVXaLhwf6NrnONnGC6YNgLGb/arjD4ENIDYAAj1J9mBBPwjxuj8Q4aawGUw5pESIBFtdx46iIRDTAc64tmsSbd4ciOVx8UpLpDCMrxBvpsSKIeQymDmIAAkiXGDpsOhmFMZ2YYYzVapH87bkhw1AvPzR+F8HNKpVeXNJdlgh5JjMS4uk6yR3hZWDKJy3cIAn1CfbJuLncW1noqt+xdsz/CKbaeKdTMFrpaJcTaC9m9wA066Eq049xMUmBocA94EEFxygggkga7CPanouMbwBz6rK1N7mO7sy2+Zr+6bCCYMcjGqk43g5qVaVSXQz1mkCHBpzNvyzHfw01gm1aZzw3gQNDvGalRuaS50tg9zvE6z7XwVh2TqkTRdmBGYAOFu6Yc21xB22vzKsaLnE6HQ7NmQ8Ejl4/JcV+FkvFSmQ14c0+sRPI6a7ddDcoS5J32mmXcGJ1EzrM3Ju3y+0LzvjTvTYmtF872YVkdTFQjw75Wy4njDQw+dwAfAa1t7vIgRzAuY2ywsx2SwPpMQD6zcODJF81aoO94lrbf5k5gVJyYpkfNGxxXCP1il+rh2UnKW7gFpnTwDh8eqrv+mtT98P6fzWgwlYte0k6Fp2BIBgd0a2+0dQtaVOnyNp/2Z58atHmR/RvU/e/6fzSH6N6n73/T+a9NQq2Ia3U/XXkt3OuzFY0zzofo2f8Avv8AT+a4Z2Ba0zVxHd5NABPQEz9i1fEONnRl/s/NUbq7nPlxJ+5KZNX6RGcekXciCP0fZicle20tEx53Tu/RvU/ej+n81Z4bHupuI1aATHK+x2WiwPGGuAvI/wBQ8Qpxau+JBk0qXMTEf9OKn70f0/mmP6Oan70f0/mvTGPBEgyEk3uYtsR5l/05q/vR/T+aY/o5q/vR/T+a9NlKUbmGxHl7/wBHVbaoP6T+K4P6O6/vt/pP4r1CtXa0S4wPtPIDdAp8QYQCJg7wqyyqLpslYr5SPNT+juv77f6ShO/R/iPeb5FeqsrA6EfXRdEqVO+iPGkeSf8A8DiebPn+CS9ZzJKdzDYj5+41hG1KJkwO6C6IDHtH7Kqde6QTTceRB2VV2Q4scNVNKrLWuOUz7D9L/X2rTYWLksJEQW2yukZSDzBH2LO8e4OIBExZrHk/AUapOjhENdvGU6ApfDNSWxjM4uL3I9Lo89ZE2zGZBvJ3+1DrsILheI5ganxtpb5rAdm+1TsORQxQOUGA8jvN6OB2v9ar0PDvbUbnYWvaQIIAIMzN+f2rHLicTSE0yNWbINzp7zTu0nun4yFHcLOLSSNL1CLkNiSbE8jvorMNFrDU+ztFrg/w25bpHawi+jY2E/nuNlhtNLILfWPcb6riDmixId92g0iUZtFxMmORJeTMgecx/mCmAk7nbeDB003t8UmOkyeYvn2gzbb7lNEDYEQB/dgwNHxyjUWFrHbQ3VgysGiXFoAEkkAgASTf4ffqoOJxTaLZqOyi3LMSOQ3PTSLrL8d4zmyhzTDoFLDtvUrETBcNY+X2rbHicv6M5TSOe0PF31qjfRCXOOTD0zzNnVnDYADyaORWq4DwxuGoNotgmO+SM2Zxu4m9iTbwhVvZzgxpF1fEQa726CMtJgiKVOfhJ3jwV+5w2J0EyL6EaG3P5jcFW1GRJbIkYoNvcySyr3bEWmTI+0CbmfjO4WuovlodzaD8ljRodfODv1vr05HULS8H/aYcNM6OYdjv+Krpny0GZcWRuI8aa2wueQ1+J2Wdr419R1zA90afHmtGezVL3n+bfwWYr0w17mg6EiecEj7lln8i5ka4dnUTqqEN+ykRIQHfXmsWbIFibZv5T9yWHeQLGDH2LrF7+B+xDw231yVH2WXRbcP40WkBxg6T7JjmNvFabB41tTSx5fgsjw3hLsRmggZSNZvM8lccI4NWo1GkvYWCZAknQ6SOab08sirjgVzKDv3L5Mu4TQugJmY7a18raQDodnLh8BE/NVOG44Wx6QFvN7RM/wAzd/FF7Q121K7wCHAZQOkC8cxM3VS2kQLEH8OXguRqZXkbR0MKqCRp2cVpuEtId/KQCOpa6FOw3Ee8GnNf3mkR8VijSbqWwegn71c9nsGalQd52VkOIk35N+uqMMp7lQZIx28mwhMu0l1jnniTAJEtN3RJAdz5fHzPRSqdJhsYLCDId6rgSRDm6EGd+XRDoNjSB3hYGOR0gnTb8FKa5xvA0Osk6ibzfUnRcux+jO8Y7NktmnlqCBFMuiozURTqus9v8L9JsVnMI+vhXn0FVzT7VJwLHf5qT9fhPivSQwmJabEmxA0Ox+pXGJwrKrctSm14BMek7wEXsT6pvtomYalriXJlLD6oz2D7fVGjLXw89afdk31Y4ded1ZUu3WGOrK4+DSdeYdryTns9RAIZUq07GzHlzfCKma3xTjs4fZxTxqf7mkTbqr78LK7ciCDtjSdalh6zzp6oA6icxsfBRMX2nrN9d1HDDXvEPqWm4B8fdUg9lsw/aYzFOFzlaWUgYj+E2up/DOzGDod5mHaXySHVSazpB175gHwG6N+GIbcjKDACtiTOFpucN8ViJFMCPYBu/Xa1lquB9naWGJqFxqV3evWqCSZjutj1G6QBy3VkCXTrpGtrtBEDTdGpgA+zMgSCCdZiPo7rOepb4jwXjiS5YxbJJi19AIsBuYja+0QdESu3uwCNBsXDcW8vlGyUmTcanaDcQDBF7H4ixuUxabXOo36nWNuvLqEqajZdpN7d4gDfQ+e9/JaXs0R6NzRs4c92jn4KgpMEEtHWwkGTM9LK57OGHOEES1p1kWO3L1ltp3U0Z5uYl6vP8Xd7/wCd3+4r0FefVvXd/M7/AHFa6zpFdN2ybgMI6qS1pEgE3PUD70uI8MfSALogmBBm/JU3EDiRldhawpuGYOzaODo6HQj5psDice8PGLqscAP2ZbFnGbmGg2sl1s289mz37vgvavAa9zlGnvN5eKpMNsPh9eSinjXGWwM9F209zz9UKS2ziOqplUFTiXx7ne41fZAWq/zN+wrQqh7IjuVP5x/tV8ujp/8AmhHN+bGKreP4r0dBxGp7o8XcvhKs1mu2tUZKbMwzF0hvSCJ+atmltg2Vxq5JGXxGV8SO8NHAxCDUpPFyGvA9pph3SQiuEWHzSokyuI3ydJdCFQRB35/itn2bwuWlm9+D8BMfaVkA6J8QtRwXjDQxrHRItr15FOaVxjK5C+dNrgvYSUP+1Kf0W/ikn/LD3FfHL2PJmnmAZj+EXy7fXNEoVOTTdp9WDvMyY+tE1BwDZMSARedZnw20+KKwiTERDtCOQPLW+vkueOHdMQdNnbzax0ldOy319o2Dt2t68knNGZ3eA9bm71gOcdPHaF2WaXduJB5NEyAOY/GFUkQYb2I03gadHfUIpaLkiR1Lt9f+FzFh3mwSJM9SDc/M9ERhBAvs0WaTq3T6vyQSKiGnQDzLtWjpGyLQa0+7ETsPZEeyu6bY9UnbYX7u0lOwkC7T6rYMb6fcggemy1i3UXzRtBtGthbdS6bY3Gose9psCD8/hoEGi51onU+zyI5lEaTzMc9NXdZn6CADV3zzAne4vfQDxtvryXTGkiR01h181rmxuZjeNpXFQX8ZnQGxAPd8TprOmiK6oBAG52EayDb66oAVfNaCXG8XuYvcaE/CZUrs/XArNAGuZu8CZI0t7Iv4KK+4EgdZMjTSTvePOEfB1gxzSdn7kmw1g/drforQdSTKy5i0bFed1Dc/zH7SvQsy89fv4/it9Z0jPTdsG7tO3AuBqUnVGvDhI2LSCNupXQ7X0Ma1zqVItNHvuBjvC5y2/lKf8EVghpgAa/al1ke3abvGt24H/wBReHP7ponM6w7lPU2F5tqorW993iEWphqZc2WMJsbtbrEyLIFN3ePiq5Z76LY4bbNl2SH7N/8A3P8A4tV6qXsn/dO/7h/2tVnXxlNnrOE8hc+QXRwtRxqxHIm5ugywPaHEtrVnH1miAOsDUfGVqcZxNr2PazNLmkAxABIIB1WIdWB7tTuuFvCErq8yaUUzbBjabbQOXD+IcjZ3nuiMI6joU/o5u0hw6LmnIJSC5Y16Fx2f4aKziSQWtIJHOdB8irbiXZum4E0u47lJynp0Ujs1hMlEOOr+9bYbD7/irVdbFhj41aEZ5Hu4Zg/7HxXuO+X4pLeJKPpY+7DzyPBXYwREagakXvMfl96c44mCC0SCZJbq6POwH5Ksrdi+J/8AtnXRx3EHVRqnZLiA1pToLEbaLPwsv5EXf9otI/vW6kSL3MmZ8AFLocUGXUWM7nUW0tyWTf2dxo1ov+a4/sfFj/Cf81DwkrIbN3GGCO+2ZBk20+M7x8VJw/FG2AfcACxHXUDTz3Xn7uH4ka03eRSGGrj/AA3eRUeL5J8h6ZRx2YHodQOnWUZuIEXcB3RrI0+vz2XmLDiG+y8eak0sfim/vPnyhR4mT5EemsqCQcwMSeet+fX8F01wJMHc7ciN155S4ziuTtvZR2cZxI2drJGXWFXYyd6PRWVPW70xNhe2boR9TELsnkLgjroJEHWN730WEw/aOuNaTjroHb7myn0O0biZdRqi4mKVQ/zGzT1RsfsG5Gr9Pl1iZmLCdgAR62up62XT6hJ3i02y9ASDE7fLRZ7DcdbeGV+Q/YPG8z6n1y3VrQd6TSnVOhvTqb63iZ6aaqNrJtGgdicQ5gfSAcCLRfxVKcNVGtKp/Q78FsuCUi2i0OBBl1na3J53U7KmpYfJFWxeOXY3SMB6N+7HDxaR9yK0GLg+XVbrKlCqtLXqX+o+Dz5xu366KMB3j4r0g0wdkDENYxpcWttfQKj0nyWWp+DPYCu6nQyt1kuIGsGNOsBCbUD7tM/cRseRUEY4sJkSCfIHdHeKNW8Q60uY4teOUltz8UtJSfBtFpcg8eKuU+jMG8T8l57xbiGMpvzVKTjzOUuHmF6J+rv9nEnXSqxr45iW5T13TnD1yP8AAdru9n/kq7X7WW3L3PL6XbhrfXY+mRyBI+St8N21bUIFNlV7j7tNxH9UQPNbR3D6rtaVHUz+1OmxvT+SVPh1TcUmkaQ5zvlAVVD2T/f+Bfu1+geA4y+nlLSRIEg6EjWQthwrirK4tZ0SW/eOYWWGHYBD3TbQDLB58/mn4W7LXplvvASNCHWP2prBknF0+jHLCMlaNuklmCS6IkVP6sl+qjkpkJ4QBC/UxyT/AKi3kpoCcBRQEH+zm+6EhwtnujyVgkigsg/2VT90eS6HCKXuDyU4LoIpBZCbwql7g8kRvDaXuN8lKTopAAbg6Y0Y3yRG0WjRo8gu0lICDQnSSQAkkkkAJMkkgBLmrTDgQdCu0yAMdxPs9VZJpD0jdmzDh0BNnDy+Kz1UlrocC1x0DwWk823ufFepLirRa4Q5ocORAI+aXnp0+uDaOdrs8sZiqg0eY1GjjHx3ClM4i/mNtWmL9RFuXIrbV+zeGd/hBt57hcy/PukKK/sjQ2NQeDgddfWB1WX0016mvni/QyzeI1OY1j1T8QRKcVXO1PkL/CdQtM3snSH+JV82f+CLT7NUhq6ofFwH+1oUfTzDzxMzTaSZMmNDP2wrHh+Fe5zS0d0HNI0tsOZnktDQ4TRZpTB6ul/+4lTVrDBXZlLLfRW/tOqSskkxRiACcJ0lICXQTJIA6CSSSAHC6CSSAHThJJADpJJIASSSSAEkkkgBJJJIAdMkkgBJJJIASZJJACTJJIAZcpJIASSSS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8" name="Picture 14" descr="Options crypto : Guide complet pour bien débuter en 2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61253" y="0"/>
            <a:ext cx="10157507" cy="82296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017760" y="589280"/>
            <a:ext cx="448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201E1E"/>
                </a:solidFill>
                <a:latin typeface="Arial" charset="0"/>
                <a:cs typeface="Arial" charset="0"/>
              </a:rPr>
              <a:t>Державна податкова служба України </a:t>
            </a:r>
            <a:endParaRPr lang="uk-UA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1E1E"/>
                </a:solidFill>
                <a:effectLst/>
                <a:latin typeface="Arial" charset="0"/>
                <a:cs typeface="Arial" charset="0"/>
              </a:rPr>
              <a:t>Головне управління ДПС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1E1E"/>
                </a:solidFill>
                <a:effectLst/>
                <a:latin typeface="Arial" charset="0"/>
                <a:cs typeface="Arial" charset="0"/>
              </a:rPr>
              <a:t>у Рівненській області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44" name="Picture 20" descr="Файл:Logo державна податкова служба.png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5280" y="546881"/>
            <a:ext cx="1828800" cy="965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8437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1341783"/>
            <a:ext cx="7556421" cy="2914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Відповідно до підпункту 14.1.175 Податкового кодексу України податковий борг – це сума узгодженого грошового зобов'язання, не сплаченого платником податків у встановлений строк, та непогашеної пені, нарахованої у порядку, визначеному Кодексом.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3786809"/>
            <a:ext cx="7556421" cy="2176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Наявність податкового боргу є підставою для внесення майна боржника у податкову заставу відповідно до статей 88, 89 Кодексу та реєстрації її у відповідному державному реєстрі обтяжень рухомого та нерухомого майна.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80190" y="6218515"/>
            <a:ext cx="7556421" cy="1326713"/>
          </a:xfrm>
          <a:prstGeom prst="roundRect">
            <a:avLst>
              <a:gd name="adj" fmla="val 15387"/>
            </a:avLst>
          </a:prstGeom>
          <a:solidFill>
            <a:srgbClr val="B6D6FC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04" y="6547366"/>
            <a:ext cx="283488" cy="22681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017306" y="6502003"/>
            <a:ext cx="659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Податкова вимога не надсилається, якщо сума податкового боргу менша 3060 гривень!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851296" y="7682948"/>
            <a:ext cx="1779104" cy="54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925" y="906899"/>
            <a:ext cx="7682151" cy="1305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Джерела погашення податкового боргу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0925" y="2525316"/>
            <a:ext cx="7682151" cy="200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Джерелами погашення податкового боргу платника податків є будь-яке майно такого платника податків, його власні кошти, у тому числі ті, що отримані від продажу товарів, робіт або послуг, випуску цінних паперів, зокрема корпоративних прав, отримані як позика, та з інших джерел, з урахуванням особливостей, визначених Кодексом, а також суми надміру сплачених платежів до відповідних бюджетів.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0925" y="4764762"/>
            <a:ext cx="7682151" cy="2557820"/>
          </a:xfrm>
          <a:prstGeom prst="roundRect">
            <a:avLst>
              <a:gd name="adj" fmla="val 7348"/>
            </a:avLst>
          </a:prstGeom>
          <a:solidFill>
            <a:srgbClr val="FCF2B5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60" y="5063966"/>
            <a:ext cx="260985" cy="20883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09581" y="5025747"/>
            <a:ext cx="6794659" cy="200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Сума єдиного внеску на загальнообов’язкове державне соціальне страхування, своєчасно не нарахована та/або не сплачена у строки, встановлені Законом, а також обчислена податковим органом у випадках, передбачених Законом, є недоїмкою. Єдиний внесок підлягає обов’язковій сплаті незалежно від фінансового стану платника!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760" y="1087279"/>
            <a:ext cx="12911614" cy="666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Як перевірити відсутність податкового боргу?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46760" y="2500908"/>
            <a:ext cx="6461760" cy="4641413"/>
          </a:xfrm>
          <a:prstGeom prst="roundRect">
            <a:avLst>
              <a:gd name="adj" fmla="val 3152"/>
            </a:avLst>
          </a:prstGeom>
          <a:solidFill>
            <a:srgbClr val="FAFFFA"/>
          </a:solidFill>
          <a:ln/>
        </p:spPr>
      </p:sp>
      <p:sp>
        <p:nvSpPr>
          <p:cNvPr id="4" name="Shape 2"/>
          <p:cNvSpPr/>
          <p:nvPr/>
        </p:nvSpPr>
        <p:spPr>
          <a:xfrm>
            <a:off x="746760" y="2470428"/>
            <a:ext cx="6461760" cy="121920"/>
          </a:xfrm>
          <a:prstGeom prst="roundRect">
            <a:avLst>
              <a:gd name="adj" fmla="val 157524"/>
            </a:avLst>
          </a:prstGeom>
          <a:solidFill>
            <a:srgbClr val="438951"/>
          </a:solidFill>
          <a:ln/>
        </p:spPr>
      </p:sp>
      <p:sp>
        <p:nvSpPr>
          <p:cNvPr id="5" name="Shape 3"/>
          <p:cNvSpPr/>
          <p:nvPr/>
        </p:nvSpPr>
        <p:spPr>
          <a:xfrm>
            <a:off x="3657600" y="2180868"/>
            <a:ext cx="640080" cy="640080"/>
          </a:xfrm>
          <a:prstGeom prst="roundRect">
            <a:avLst>
              <a:gd name="adj" fmla="val 142857"/>
            </a:avLst>
          </a:prstGeom>
          <a:solidFill>
            <a:srgbClr val="438951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48" y="2340888"/>
            <a:ext cx="255984" cy="320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0600" y="3034308"/>
            <a:ext cx="5672138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Електронний кабінет платника податків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990600" y="3495675"/>
            <a:ext cx="5974080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Користувачі Електронного кабінету: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90600" y="3965019"/>
            <a:ext cx="5974080" cy="10240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мають доступ до інформації зі сплати податків, зборів та інших платежів, у тому числі про свій податковий борг (заборгованість);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90600" y="5063728"/>
            <a:ext cx="5974080" cy="10240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отримують повідомлення про виникнення податкового боргу у вкладці «Повідомлення» меню «Вхідні документи».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421880" y="2340888"/>
            <a:ext cx="6461760" cy="4641413"/>
          </a:xfrm>
          <a:prstGeom prst="roundRect">
            <a:avLst>
              <a:gd name="adj" fmla="val 3152"/>
            </a:avLst>
          </a:prstGeom>
          <a:solidFill>
            <a:srgbClr val="FAFFFA"/>
          </a:solidFill>
          <a:ln/>
        </p:spPr>
      </p:sp>
      <p:sp>
        <p:nvSpPr>
          <p:cNvPr id="12" name="Shape 9"/>
          <p:cNvSpPr/>
          <p:nvPr/>
        </p:nvSpPr>
        <p:spPr>
          <a:xfrm>
            <a:off x="7421880" y="2470428"/>
            <a:ext cx="6461760" cy="121920"/>
          </a:xfrm>
          <a:prstGeom prst="roundRect">
            <a:avLst>
              <a:gd name="adj" fmla="val 157524"/>
            </a:avLst>
          </a:prstGeom>
          <a:solidFill>
            <a:srgbClr val="438951"/>
          </a:solidFill>
          <a:ln/>
        </p:spPr>
      </p:sp>
      <p:sp>
        <p:nvSpPr>
          <p:cNvPr id="13" name="Shape 10"/>
          <p:cNvSpPr/>
          <p:nvPr/>
        </p:nvSpPr>
        <p:spPr>
          <a:xfrm>
            <a:off x="10332720" y="2180868"/>
            <a:ext cx="640080" cy="640080"/>
          </a:xfrm>
          <a:prstGeom prst="roundRect">
            <a:avLst>
              <a:gd name="adj" fmla="val 142857"/>
            </a:avLst>
          </a:prstGeom>
          <a:solidFill>
            <a:srgbClr val="438951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768" y="2340888"/>
            <a:ext cx="255984" cy="32004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665720" y="3034308"/>
            <a:ext cx="5685592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Мобільний застосунок «Моя податкова»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7665720" y="3495675"/>
            <a:ext cx="5974080" cy="10240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Розділ «Мої дані» містить інформацію про стан розрахунків з бюджетом та податковий борг. У додатку можна отримати повідомлення про: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665720" y="4647724"/>
            <a:ext cx="5974080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наявність податкового боргу;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7665720" y="5063728"/>
            <a:ext cx="5974080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uk-UA" dirty="0" smtClean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у</a:t>
            </a:r>
            <a:r>
              <a:rPr lang="en-US" dirty="0" err="1" smtClean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згоджене</a:t>
            </a:r>
            <a:r>
              <a:rPr lang="en-US" dirty="0" smtClean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 </a:t>
            </a: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податкове зобов’язання</a:t>
            </a: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650" dirty="0"/>
          </a:p>
        </p:txBody>
      </p:sp>
      <p:sp>
        <p:nvSpPr>
          <p:cNvPr id="19" name="Text 15"/>
          <p:cNvSpPr/>
          <p:nvPr/>
        </p:nvSpPr>
        <p:spPr>
          <a:xfrm>
            <a:off x="7665720" y="5533072"/>
            <a:ext cx="5974080" cy="1365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Також через застосунок можна сплатити податкове зобов’язання за допомогою будь-якої із запропонованих платіжних систем та/або методу оплати.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732026" y="7663070"/>
            <a:ext cx="1769165" cy="566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9178"/>
            <a:ext cx="87452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Додаткові способи перевірки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41746"/>
            <a:ext cx="6407944" cy="4648676"/>
          </a:xfrm>
          <a:prstGeom prst="roundRect">
            <a:avLst>
              <a:gd name="adj" fmla="val 3147"/>
            </a:avLst>
          </a:prstGeom>
          <a:solidFill>
            <a:srgbClr val="FAFFFA"/>
          </a:solidFill>
          <a:ln/>
        </p:spPr>
      </p:sp>
      <p:sp>
        <p:nvSpPr>
          <p:cNvPr id="4" name="Shape 2"/>
          <p:cNvSpPr/>
          <p:nvPr/>
        </p:nvSpPr>
        <p:spPr>
          <a:xfrm>
            <a:off x="793790" y="2511266"/>
            <a:ext cx="6407944" cy="121920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5" name="Shape 3"/>
          <p:cNvSpPr/>
          <p:nvPr/>
        </p:nvSpPr>
        <p:spPr>
          <a:xfrm>
            <a:off x="3657540" y="220158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38951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14" y="2371725"/>
            <a:ext cx="272177" cy="34016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51084" y="31087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Чат-бот InfoTAX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51084" y="3599140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InfoTAX у месенджері Viber надає можливість: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51084" y="4098131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отримання повідомлень про наявний податковий борг;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51084" y="4903232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доступу до стану розрахунків з бюджетом</a:t>
            </a:r>
            <a:r>
              <a:rPr lang="en-US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51084" y="5345430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uk-UA" sz="2000" dirty="0" smtClean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д</a:t>
            </a:r>
            <a:r>
              <a:rPr lang="en-US" sz="2000" dirty="0" err="1" smtClean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оступу</a:t>
            </a:r>
            <a:r>
              <a:rPr lang="en-US" sz="2000" dirty="0" smtClean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до іншої актуальної податкової інформації.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51084" y="6207323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Меню чат-боту InfoTAX дозволяє обрати потрібну опцію.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28548" y="2541746"/>
            <a:ext cx="6408063" cy="4648676"/>
          </a:xfrm>
          <a:prstGeom prst="roundRect">
            <a:avLst>
              <a:gd name="adj" fmla="val 3147"/>
            </a:avLst>
          </a:prstGeom>
          <a:solidFill>
            <a:srgbClr val="FAFFFA"/>
          </a:solidFill>
          <a:ln/>
        </p:spPr>
      </p:sp>
      <p:sp>
        <p:nvSpPr>
          <p:cNvPr id="14" name="Shape 11"/>
          <p:cNvSpPr/>
          <p:nvPr/>
        </p:nvSpPr>
        <p:spPr>
          <a:xfrm>
            <a:off x="7428548" y="2511266"/>
            <a:ext cx="6408063" cy="121920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15" name="Shape 12"/>
          <p:cNvSpPr/>
          <p:nvPr/>
        </p:nvSpPr>
        <p:spPr>
          <a:xfrm>
            <a:off x="10292298" y="220158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38951"/>
          </a:solidFill>
          <a:ln/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371" y="2371725"/>
            <a:ext cx="272177" cy="340162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7685842" y="3108722"/>
            <a:ext cx="42046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Інтеграція з Порталом «Дія»</a:t>
            </a:r>
            <a:endParaRPr lang="en-US" sz="2200" dirty="0"/>
          </a:p>
        </p:txBody>
      </p:sp>
      <p:sp>
        <p:nvSpPr>
          <p:cNvPr id="18" name="Text 14"/>
          <p:cNvSpPr/>
          <p:nvPr/>
        </p:nvSpPr>
        <p:spPr>
          <a:xfrm>
            <a:off x="7685842" y="3599140"/>
            <a:ext cx="589347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Надає можливість доступу до стану розрахунків з бюджетом, у тому числі до інформації про податковий борг (для ФОП).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286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Bodoni MT" pitchFamily="18" charset="0"/>
                <a:ea typeface="Fraunces Extra Bold" pitchFamily="34" charset="-122"/>
                <a:cs typeface="Fraunces Extra Bold" pitchFamily="34" charset="-120"/>
              </a:rPr>
              <a:t>Нові можливості з 01 травня 2024 року</a:t>
            </a:r>
            <a:endParaRPr lang="en-US" sz="4450" dirty="0">
              <a:latin typeface="Bodoni MT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08634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З 01 травня 2024 року платники можуть отримувати за запитами Витяг щодо стану розрахунків з бюджетами та цільовими фондами, починаючи з 2013 року, за кожний рік окремо та в розрізі податків, зборів, платежів та єдиного внеску на загальнообов’язкове державне соціальне страхування.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32026" y="7712765"/>
            <a:ext cx="1898374" cy="516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75271"/>
            <a:ext cx="110064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Потрібна консультативна допомога?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12421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Звертайтесь: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74226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до фахівців підрозділу по роботі з податковим боргом за телефонами 0362 -643-331, 643-247, 643-220,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61844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до Центрів обслуговування платників,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68081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5449"/>
                </a:solidFill>
                <a:latin typeface="Arial" pitchFamily="34" charset="0"/>
                <a:ea typeface="Nobile" pitchFamily="34" charset="-122"/>
                <a:cs typeface="Arial" pitchFamily="34" charset="0"/>
              </a:rPr>
              <a:t>на комунікаційну платформу Головного управління ДПС в області 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</a:t>
            </a:r>
            <a:r>
              <a:rPr lang="en-US" sz="2000" u="sng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rv.ikc@tax.gov.ua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).</a:t>
            </a:r>
            <a:endParaRPr lang="en-US" sz="175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61235" y="7772400"/>
            <a:ext cx="17691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489</Words>
  <Application>Microsoft Office PowerPoint</Application>
  <PresentationFormat>Произвольный</PresentationFormat>
  <Paragraphs>43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Bodoni MT</vt:lpstr>
      <vt:lpstr>Fraunces Extra Bold</vt:lpstr>
      <vt:lpstr>Calibri</vt:lpstr>
      <vt:lpstr>Nobile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</cp:revision>
  <dcterms:created xsi:type="dcterms:W3CDTF">2025-07-29T11:02:15Z</dcterms:created>
  <dcterms:modified xsi:type="dcterms:W3CDTF">2025-07-29T11:34:53Z</dcterms:modified>
</cp:coreProperties>
</file>